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1"/>
  </p:sldMasterIdLst>
  <p:sldIdLst>
    <p:sldId id="257" r:id="rId2"/>
    <p:sldId id="258" r:id="rId3"/>
    <p:sldId id="259" r:id="rId4"/>
    <p:sldId id="261" r:id="rId5"/>
    <p:sldId id="264" r:id="rId6"/>
    <p:sldId id="262" r:id="rId7"/>
    <p:sldId id="263" r:id="rId8"/>
    <p:sldId id="265" r:id="rId9"/>
    <p:sldId id="266" r:id="rId10"/>
    <p:sldId id="267" r:id="rId11"/>
    <p:sldId id="268" r:id="rId12"/>
    <p:sldId id="269" r:id="rId13"/>
    <p:sldId id="270" r:id="rId14"/>
    <p:sldId id="271" r:id="rId15"/>
    <p:sldId id="272" r:id="rId16"/>
    <p:sldId id="274" r:id="rId17"/>
    <p:sldId id="275" r:id="rId18"/>
    <p:sldId id="276" r:id="rId19"/>
    <p:sldId id="277" r:id="rId20"/>
    <p:sldId id="278" r:id="rId21"/>
    <p:sldId id="279"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660"/>
  </p:normalViewPr>
  <p:slideViewPr>
    <p:cSldViewPr snapToGrid="0">
      <p:cViewPr>
        <p:scale>
          <a:sx n="66" d="100"/>
          <a:sy n="66" d="100"/>
        </p:scale>
        <p:origin x="608" y="-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12/23/2020</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32901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12/23/2020</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874052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12/23/2020</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9401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12/23/2020</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4003059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12/23/2020</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131382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12/23/2020</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226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12/23/2020</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49538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12/23/2020</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75353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12/23/2020</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09216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12/23/2020</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239378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12/23/2020</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34995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12/23/2020</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263499943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76" r:id="rId6"/>
    <p:sldLayoutId id="2147483781" r:id="rId7"/>
    <p:sldLayoutId id="2147483777" r:id="rId8"/>
    <p:sldLayoutId id="2147483778" r:id="rId9"/>
    <p:sldLayoutId id="2147483779" r:id="rId10"/>
    <p:sldLayoutId id="2147483780"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E1DC665-C806-4860-BEE5-AE473C3CCB34}"/>
              </a:ext>
            </a:extLst>
          </p:cNvPr>
          <p:cNvPicPr>
            <a:picLocks noChangeAspect="1"/>
          </p:cNvPicPr>
          <p:nvPr/>
        </p:nvPicPr>
        <p:blipFill rotWithShape="1">
          <a:blip r:embed="rId2"/>
          <a:srcRect t="20670" b="23070"/>
          <a:stretch/>
        </p:blipFill>
        <p:spPr>
          <a:xfrm>
            <a:off x="9" y="-1119"/>
            <a:ext cx="12191982" cy="6859119"/>
          </a:xfrm>
          <a:prstGeom prst="rect">
            <a:avLst/>
          </a:prstGeom>
        </p:spPr>
      </p:pic>
      <p:sp>
        <p:nvSpPr>
          <p:cNvPr id="11" name="Rectangle 10">
            <a:extLst>
              <a:ext uri="{FF2B5EF4-FFF2-40B4-BE49-F238E27FC236}">
                <a16:creationId xmlns:a16="http://schemas.microsoft.com/office/drawing/2014/main" id="{C6C3E48C-655A-4982-8E73-7FB0D9E65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 y="3307170"/>
            <a:ext cx="12191982" cy="3558767"/>
          </a:xfrm>
          <a:prstGeom prst="rect">
            <a:avLst/>
          </a:prstGeom>
          <a:gradFill>
            <a:gsLst>
              <a:gs pos="89000">
                <a:srgbClr val="000000">
                  <a:alpha val="0"/>
                </a:srgbClr>
              </a:gs>
              <a:gs pos="0">
                <a:schemeClr val="tx1"/>
              </a:gs>
              <a:gs pos="56000">
                <a:srgbClr val="000000">
                  <a:alpha val="26000"/>
                </a:srgbClr>
              </a:gs>
              <a:gs pos="14000">
                <a:srgbClr val="000000">
                  <a:alpha val="37000"/>
                </a:srgbClr>
              </a:gs>
              <a:gs pos="0">
                <a:srgbClr val="000000">
                  <a:alpha val="2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0BB6A0-3CD6-4A2A-9F06-C95D5F88967A}"/>
              </a:ext>
            </a:extLst>
          </p:cNvPr>
          <p:cNvSpPr>
            <a:spLocks noGrp="1"/>
          </p:cNvSpPr>
          <p:nvPr>
            <p:ph type="ctrTitle"/>
          </p:nvPr>
        </p:nvSpPr>
        <p:spPr>
          <a:xfrm>
            <a:off x="1783307" y="908861"/>
            <a:ext cx="8625385" cy="1489448"/>
          </a:xfrm>
        </p:spPr>
        <p:txBody>
          <a:bodyPr>
            <a:normAutofit/>
          </a:bodyPr>
          <a:lstStyle/>
          <a:p>
            <a:r>
              <a:rPr lang="en-IN" sz="4000" b="1" dirty="0">
                <a:effectLst/>
                <a:latin typeface="Times New Roman" panose="02020603050405020304" pitchFamily="18" charset="0"/>
                <a:ea typeface="Calibri" panose="020F0502020204030204" pitchFamily="34" charset="0"/>
                <a:cs typeface="Times New Roman" panose="02020603050405020304" pitchFamily="18" charset="0"/>
              </a:rPr>
              <a:t>Image Classification of Artworks based on their Creation Date</a:t>
            </a:r>
            <a:endParaRPr lang="en-SG" sz="4000" dirty="0">
              <a:solidFill>
                <a:srgbClr val="FFFFFF"/>
              </a:solidFill>
            </a:endParaRPr>
          </a:p>
        </p:txBody>
      </p:sp>
      <p:sp>
        <p:nvSpPr>
          <p:cNvPr id="3" name="Subtitle 2">
            <a:extLst>
              <a:ext uri="{FF2B5EF4-FFF2-40B4-BE49-F238E27FC236}">
                <a16:creationId xmlns:a16="http://schemas.microsoft.com/office/drawing/2014/main" id="{E8830001-F3C0-4B44-852D-B2BB504F5654}"/>
              </a:ext>
            </a:extLst>
          </p:cNvPr>
          <p:cNvSpPr>
            <a:spLocks noGrp="1"/>
          </p:cNvSpPr>
          <p:nvPr>
            <p:ph type="subTitle" idx="1"/>
          </p:nvPr>
        </p:nvSpPr>
        <p:spPr>
          <a:xfrm>
            <a:off x="3141258" y="3428440"/>
            <a:ext cx="6084935" cy="2277039"/>
          </a:xfrm>
        </p:spPr>
        <p:txBody>
          <a:bodyPr>
            <a:normAutofit/>
          </a:bodyPr>
          <a:lstStyle/>
          <a:p>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Slot F+TF</a:t>
            </a:r>
          </a:p>
          <a:p>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 </a:t>
            </a:r>
          </a:p>
          <a:p>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Group number: 7</a:t>
            </a:r>
            <a:endParaRPr lang="en-SG" sz="16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SG" sz="1600" b="1" dirty="0"/>
          </a:p>
          <a:p>
            <a:endParaRPr lang="en-SG" sz="1600" b="1" dirty="0">
              <a:solidFill>
                <a:srgbClr val="FFFFFF"/>
              </a:solidFill>
            </a:endParaRPr>
          </a:p>
        </p:txBody>
      </p:sp>
    </p:spTree>
    <p:extLst>
      <p:ext uri="{BB962C8B-B14F-4D97-AF65-F5344CB8AC3E}">
        <p14:creationId xmlns:p14="http://schemas.microsoft.com/office/powerpoint/2010/main" val="277345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1CB3AF-FFB7-4356-9979-955906CD97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16467" y="439220"/>
            <a:ext cx="8959065" cy="5979559"/>
          </a:xfrm>
          <a:prstGeom prst="rect">
            <a:avLst/>
          </a:prstGeom>
          <a:noFill/>
          <a:ln>
            <a:noFill/>
          </a:ln>
        </p:spPr>
      </p:pic>
    </p:spTree>
    <p:extLst>
      <p:ext uri="{BB962C8B-B14F-4D97-AF65-F5344CB8AC3E}">
        <p14:creationId xmlns:p14="http://schemas.microsoft.com/office/powerpoint/2010/main" val="340221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1765B-8C02-415A-98E5-07077405D258}"/>
              </a:ext>
            </a:extLst>
          </p:cNvPr>
          <p:cNvSpPr>
            <a:spLocks noGrp="1"/>
          </p:cNvSpPr>
          <p:nvPr>
            <p:ph type="ctrTitle"/>
          </p:nvPr>
        </p:nvSpPr>
        <p:spPr>
          <a:xfrm>
            <a:off x="292094" y="1210944"/>
            <a:ext cx="3817569" cy="635765"/>
          </a:xfrm>
        </p:spPr>
        <p:txBody>
          <a:bodyPr>
            <a:noAutofit/>
          </a:bodyPr>
          <a:lstStyle/>
          <a:p>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Pre-processing Metadata</a:t>
            </a:r>
            <a:br>
              <a:rPr lang="en-SG" sz="2400" dirty="0">
                <a:effectLst/>
                <a:latin typeface="Calibri" panose="020F0502020204030204" pitchFamily="34" charset="0"/>
                <a:ea typeface="Calibri" panose="020F0502020204030204" pitchFamily="34" charset="0"/>
                <a:cs typeface="Times New Roman" panose="02020603050405020304" pitchFamily="18" charset="0"/>
              </a:rPr>
            </a:br>
            <a:endParaRPr lang="en-SG" sz="6600" dirty="0"/>
          </a:p>
        </p:txBody>
      </p:sp>
      <p:sp>
        <p:nvSpPr>
          <p:cNvPr id="3" name="Subtitle 2">
            <a:extLst>
              <a:ext uri="{FF2B5EF4-FFF2-40B4-BE49-F238E27FC236}">
                <a16:creationId xmlns:a16="http://schemas.microsoft.com/office/drawing/2014/main" id="{69C0EDBB-EA7B-405A-B114-8889FC123CBB}"/>
              </a:ext>
            </a:extLst>
          </p:cNvPr>
          <p:cNvSpPr>
            <a:spLocks noGrp="1"/>
          </p:cNvSpPr>
          <p:nvPr>
            <p:ph type="subTitle" idx="1"/>
          </p:nvPr>
        </p:nvSpPr>
        <p:spPr>
          <a:xfrm>
            <a:off x="750013" y="1210945"/>
            <a:ext cx="10109771" cy="5251500"/>
          </a:xfrm>
        </p:spPr>
        <p:txBody>
          <a:bodyPr>
            <a:normAutofit lnSpcReduction="10000"/>
          </a:bodyPr>
          <a:lstStyle/>
          <a:p>
            <a:pPr algn="just"/>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metadata given contains many data points, but only several of them are of particular significance and can be used for research. The first is to use filenames along with the picture title as a specific identification for an object. The metadata file includes nearly 200,000 data entries. There are also double submissions. They are others. Around 4,000 entries have double-file titles, and over 70,000 entries have double-file names. Moreover, there is no title to around 3,000 pictures. Roughly 125,000 entries are left following the elimination of all duplicates.</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SG" dirty="0"/>
          </a:p>
        </p:txBody>
      </p:sp>
    </p:spTree>
    <p:extLst>
      <p:ext uri="{BB962C8B-B14F-4D97-AF65-F5344CB8AC3E}">
        <p14:creationId xmlns:p14="http://schemas.microsoft.com/office/powerpoint/2010/main" val="2497460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8"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6" name="Rectangle 75">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118">
            <a:extLst>
              <a:ext uri="{FF2B5EF4-FFF2-40B4-BE49-F238E27FC236}">
                <a16:creationId xmlns:a16="http://schemas.microsoft.com/office/drawing/2014/main" id="{F1FA5EE8-8FDF-4249-8FBE-5EE4A41B3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3029900" y="27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Rectangle 79">
            <a:extLst>
              <a:ext uri="{FF2B5EF4-FFF2-40B4-BE49-F238E27FC236}">
                <a16:creationId xmlns:a16="http://schemas.microsoft.com/office/drawing/2014/main" id="{969239DF-EAA4-47C3-B4E3-79C6BCB24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7"/>
            <a:ext cx="530032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48E202-3722-4B78-B449-8E34B1A90508}"/>
              </a:ext>
            </a:extLst>
          </p:cNvPr>
          <p:cNvSpPr>
            <a:spLocks noGrp="1"/>
          </p:cNvSpPr>
          <p:nvPr>
            <p:ph type="ctrTitle"/>
          </p:nvPr>
        </p:nvSpPr>
        <p:spPr>
          <a:xfrm>
            <a:off x="781493" y="1371601"/>
            <a:ext cx="3934047" cy="4114800"/>
          </a:xfrm>
        </p:spPr>
        <p:txBody>
          <a:bodyPr vert="horz" lIns="91440" tIns="45720" rIns="91440" bIns="45720" rtlCol="0" anchor="ctr">
            <a:normAutofit/>
          </a:bodyPr>
          <a:lstStyle/>
          <a:p>
            <a:pPr>
              <a:spcAft>
                <a:spcPts val="800"/>
              </a:spcAft>
            </a:pPr>
            <a:r>
              <a:rPr lang="en-US" sz="4000" b="1" kern="1200">
                <a:solidFill>
                  <a:schemeClr val="tx2"/>
                </a:solidFill>
                <a:effectLst/>
                <a:latin typeface="+mj-lt"/>
                <a:ea typeface="+mj-ea"/>
                <a:cs typeface="+mj-cs"/>
              </a:rPr>
              <a:t>Neural Networks for Image Classification</a:t>
            </a:r>
            <a:endParaRPr lang="en-US" sz="4000" kern="1200">
              <a:solidFill>
                <a:schemeClr val="tx2"/>
              </a:solidFill>
              <a:effectLst/>
              <a:latin typeface="+mj-lt"/>
              <a:ea typeface="+mj-ea"/>
              <a:cs typeface="+mj-cs"/>
            </a:endParaRPr>
          </a:p>
        </p:txBody>
      </p:sp>
      <p:pic>
        <p:nvPicPr>
          <p:cNvPr id="12" name="Picture 11" descr="Diagram, venn diagram&#10;&#10;Description automatically generated">
            <a:extLst>
              <a:ext uri="{FF2B5EF4-FFF2-40B4-BE49-F238E27FC236}">
                <a16:creationId xmlns:a16="http://schemas.microsoft.com/office/drawing/2014/main" id="{B07D2E66-FDFB-4455-A153-28084C19411E}"/>
              </a:ext>
            </a:extLst>
          </p:cNvPr>
          <p:cNvPicPr/>
          <p:nvPr/>
        </p:nvPicPr>
        <p:blipFill>
          <a:blip r:embed="rId2">
            <a:alphaModFix/>
          </a:blip>
          <a:stretch>
            <a:fillRect/>
          </a:stretch>
        </p:blipFill>
        <p:spPr>
          <a:xfrm>
            <a:off x="6124350" y="1789618"/>
            <a:ext cx="5191350" cy="1816972"/>
          </a:xfrm>
          <a:prstGeom prst="rect">
            <a:avLst/>
          </a:prstGeom>
        </p:spPr>
      </p:pic>
      <p:sp>
        <p:nvSpPr>
          <p:cNvPr id="8" name="TextBox 7">
            <a:extLst>
              <a:ext uri="{FF2B5EF4-FFF2-40B4-BE49-F238E27FC236}">
                <a16:creationId xmlns:a16="http://schemas.microsoft.com/office/drawing/2014/main" id="{76F3AEC3-79C0-42CB-90B1-512CE55B6196}"/>
              </a:ext>
            </a:extLst>
          </p:cNvPr>
          <p:cNvSpPr txBox="1"/>
          <p:nvPr/>
        </p:nvSpPr>
        <p:spPr>
          <a:xfrm>
            <a:off x="6124350" y="4008474"/>
            <a:ext cx="5191349" cy="2158409"/>
          </a:xfrm>
          <a:prstGeom prst="rect">
            <a:avLst/>
          </a:prstGeom>
        </p:spPr>
        <p:txBody>
          <a:bodyPr vert="horz" lIns="91440" tIns="45720" rIns="91440" bIns="45720" rtlCol="0">
            <a:normAutofit/>
          </a:bodyPr>
          <a:lstStyle/>
          <a:p>
            <a:pPr>
              <a:lnSpc>
                <a:spcPct val="140000"/>
              </a:lnSpc>
              <a:spcAft>
                <a:spcPts val="600"/>
              </a:spcAft>
              <a:buClr>
                <a:schemeClr val="bg2">
                  <a:lumMod val="75000"/>
                </a:schemeClr>
              </a:buClr>
            </a:pPr>
            <a:r>
              <a:rPr lang="en-US" sz="1500" dirty="0">
                <a:solidFill>
                  <a:schemeClr val="tx2"/>
                </a:solidFill>
                <a:effectLst/>
              </a:rPr>
              <a:t>An input 𝑥 to a neuron has variable strength that can be measured by a numeric weight 𝑤; various inputs are then summed up to produce a so-called </a:t>
            </a:r>
            <a:r>
              <a:rPr lang="en-US" sz="1500" i="1" dirty="0">
                <a:solidFill>
                  <a:schemeClr val="tx2"/>
                </a:solidFill>
                <a:effectLst/>
              </a:rPr>
              <a:t>logit</a:t>
            </a:r>
            <a:r>
              <a:rPr lang="en-US" sz="1500" dirty="0">
                <a:solidFill>
                  <a:schemeClr val="tx2"/>
                </a:solidFill>
                <a:effectLst/>
              </a:rPr>
              <a:t>, transformed into a new signal using a function of a form 𝑦=𝑓(𝑙𝑜𝑔𝑖𝑡) and sent to the next neuron </a:t>
            </a:r>
            <a:endParaRPr lang="en-US" sz="1500" dirty="0">
              <a:solidFill>
                <a:schemeClr val="tx2"/>
              </a:solidFill>
            </a:endParaRPr>
          </a:p>
        </p:txBody>
      </p:sp>
    </p:spTree>
    <p:extLst>
      <p:ext uri="{BB962C8B-B14F-4D97-AF65-F5344CB8AC3E}">
        <p14:creationId xmlns:p14="http://schemas.microsoft.com/office/powerpoint/2010/main" val="1371810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9E51-1A40-428B-80D8-5B9BA165A7F8}"/>
              </a:ext>
            </a:extLst>
          </p:cNvPr>
          <p:cNvSpPr>
            <a:spLocks noGrp="1"/>
          </p:cNvSpPr>
          <p:nvPr>
            <p:ph type="ctrTitle"/>
          </p:nvPr>
        </p:nvSpPr>
        <p:spPr>
          <a:xfrm>
            <a:off x="1740750" y="112139"/>
            <a:ext cx="8385048" cy="1314451"/>
          </a:xfrm>
        </p:spPr>
        <p:txBody>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Deep Learning with Convolutional Neural Networks</a:t>
            </a:r>
            <a:br>
              <a:rPr lang="en-SG" sz="1800" dirty="0">
                <a:effectLst/>
                <a:latin typeface="Calibri" panose="020F0502020204030204" pitchFamily="34" charset="0"/>
                <a:ea typeface="Calibri" panose="020F0502020204030204" pitchFamily="34" charset="0"/>
                <a:cs typeface="Times New Roman" panose="02020603050405020304" pitchFamily="18" charset="0"/>
              </a:rPr>
            </a:br>
            <a:endParaRPr lang="en-SG" dirty="0"/>
          </a:p>
        </p:txBody>
      </p:sp>
      <p:pic>
        <p:nvPicPr>
          <p:cNvPr id="4" name="Picture 3">
            <a:extLst>
              <a:ext uri="{FF2B5EF4-FFF2-40B4-BE49-F238E27FC236}">
                <a16:creationId xmlns:a16="http://schemas.microsoft.com/office/drawing/2014/main" id="{CE8BB371-C5AA-4D0B-A260-2862C58F8F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5660" y="1046410"/>
            <a:ext cx="4794250" cy="1314450"/>
          </a:xfrm>
          <a:prstGeom prst="rect">
            <a:avLst/>
          </a:prstGeom>
          <a:noFill/>
          <a:ln>
            <a:noFill/>
          </a:ln>
        </p:spPr>
      </p:pic>
      <p:sp>
        <p:nvSpPr>
          <p:cNvPr id="5" name="TextBox 4">
            <a:extLst>
              <a:ext uri="{FF2B5EF4-FFF2-40B4-BE49-F238E27FC236}">
                <a16:creationId xmlns:a16="http://schemas.microsoft.com/office/drawing/2014/main" id="{9286E808-73DC-46B2-A67A-54EB09BBE363}"/>
              </a:ext>
            </a:extLst>
          </p:cNvPr>
          <p:cNvSpPr txBox="1"/>
          <p:nvPr/>
        </p:nvSpPr>
        <p:spPr>
          <a:xfrm>
            <a:off x="-348930" y="2960266"/>
            <a:ext cx="6097712" cy="374077"/>
          </a:xfrm>
          <a:prstGeom prst="rect">
            <a:avLst/>
          </a:prstGeom>
          <a:noFill/>
        </p:spPr>
        <p:txBody>
          <a:bodyPr wrap="square">
            <a:spAutoFit/>
          </a:bodyPr>
          <a:lstStyle/>
          <a:p>
            <a:pPr indent="457200" algn="ct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Face Recognition Features in a Neural Network</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ABF6A17-F9F4-4574-ADD0-CC9B6F7DDE1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3274" y="1616319"/>
            <a:ext cx="4733290" cy="3061970"/>
          </a:xfrm>
          <a:prstGeom prst="rect">
            <a:avLst/>
          </a:prstGeom>
          <a:noFill/>
          <a:ln>
            <a:noFill/>
          </a:ln>
        </p:spPr>
      </p:pic>
      <p:pic>
        <p:nvPicPr>
          <p:cNvPr id="7" name="Picture 6">
            <a:extLst>
              <a:ext uri="{FF2B5EF4-FFF2-40B4-BE49-F238E27FC236}">
                <a16:creationId xmlns:a16="http://schemas.microsoft.com/office/drawing/2014/main" id="{1319A7DF-9682-4F0B-ADD6-E9073DFEF842}"/>
              </a:ext>
            </a:extLst>
          </p:cNvPr>
          <p:cNvPicPr/>
          <p:nvPr/>
        </p:nvPicPr>
        <p:blipFill>
          <a:blip r:embed="rId4"/>
          <a:stretch>
            <a:fillRect/>
          </a:stretch>
        </p:blipFill>
        <p:spPr>
          <a:xfrm>
            <a:off x="1219235" y="4153321"/>
            <a:ext cx="3467100" cy="1941830"/>
          </a:xfrm>
          <a:prstGeom prst="rect">
            <a:avLst/>
          </a:prstGeom>
        </p:spPr>
      </p:pic>
      <p:sp>
        <p:nvSpPr>
          <p:cNvPr id="9" name="TextBox 8">
            <a:extLst>
              <a:ext uri="{FF2B5EF4-FFF2-40B4-BE49-F238E27FC236}">
                <a16:creationId xmlns:a16="http://schemas.microsoft.com/office/drawing/2014/main" id="{15C65BF3-6D63-428C-9F0A-F048D1437600}"/>
              </a:ext>
            </a:extLst>
          </p:cNvPr>
          <p:cNvSpPr txBox="1"/>
          <p:nvPr/>
        </p:nvSpPr>
        <p:spPr>
          <a:xfrm>
            <a:off x="5042042" y="5241681"/>
            <a:ext cx="6097712" cy="374077"/>
          </a:xfrm>
          <a:prstGeom prst="rect">
            <a:avLst/>
          </a:prstGeom>
          <a:noFill/>
        </p:spPr>
        <p:txBody>
          <a:bodyPr wrap="square">
            <a:spAutoFit/>
          </a:bodyPr>
          <a:lstStyle/>
          <a:p>
            <a:pPr indent="457200" algn="ct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Visual Representation of how CNNs Classify Images</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6627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1DC13-DE90-44E4-82E2-713CF76ECC0F}"/>
              </a:ext>
            </a:extLst>
          </p:cNvPr>
          <p:cNvSpPr>
            <a:spLocks noGrp="1"/>
          </p:cNvSpPr>
          <p:nvPr>
            <p:ph type="ctrTitle"/>
          </p:nvPr>
        </p:nvSpPr>
        <p:spPr>
          <a:xfrm>
            <a:off x="-1670270" y="1068513"/>
            <a:ext cx="8385048" cy="675526"/>
          </a:xfrm>
        </p:spPr>
        <p:txBody>
          <a:bodyPr>
            <a:noAutofit/>
          </a:bodyPr>
          <a:lstStyle/>
          <a:p>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Deep Learning Frameworks</a:t>
            </a:r>
            <a:br>
              <a:rPr lang="en-SG" sz="2400" dirty="0">
                <a:effectLst/>
                <a:latin typeface="Calibri" panose="020F0502020204030204" pitchFamily="34" charset="0"/>
                <a:ea typeface="Calibri" panose="020F0502020204030204" pitchFamily="34" charset="0"/>
                <a:cs typeface="Times New Roman" panose="02020603050405020304" pitchFamily="18" charset="0"/>
              </a:rPr>
            </a:br>
            <a:endParaRPr lang="en-SG" sz="6600" dirty="0"/>
          </a:p>
        </p:txBody>
      </p:sp>
      <p:pic>
        <p:nvPicPr>
          <p:cNvPr id="7" name="Picture 6">
            <a:extLst>
              <a:ext uri="{FF2B5EF4-FFF2-40B4-BE49-F238E27FC236}">
                <a16:creationId xmlns:a16="http://schemas.microsoft.com/office/drawing/2014/main" id="{3936D280-49AB-4F93-83BF-FAF6FDEC88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6083" y="1068513"/>
            <a:ext cx="3102796" cy="4720974"/>
          </a:xfrm>
          <a:prstGeom prst="rect">
            <a:avLst/>
          </a:prstGeom>
          <a:noFill/>
          <a:ln>
            <a:noFill/>
          </a:ln>
        </p:spPr>
      </p:pic>
      <p:sp>
        <p:nvSpPr>
          <p:cNvPr id="9" name="TextBox 8">
            <a:extLst>
              <a:ext uri="{FF2B5EF4-FFF2-40B4-BE49-F238E27FC236}">
                <a16:creationId xmlns:a16="http://schemas.microsoft.com/office/drawing/2014/main" id="{B33158C9-79F2-4AB7-B790-509FA20BC76F}"/>
              </a:ext>
            </a:extLst>
          </p:cNvPr>
          <p:cNvSpPr txBox="1"/>
          <p:nvPr/>
        </p:nvSpPr>
        <p:spPr>
          <a:xfrm>
            <a:off x="937619" y="5895066"/>
            <a:ext cx="2631260" cy="646331"/>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Data Flow Graph Example</a:t>
            </a:r>
            <a:endParaRPr lang="en-SG" dirty="0"/>
          </a:p>
        </p:txBody>
      </p:sp>
      <p:sp>
        <p:nvSpPr>
          <p:cNvPr id="11" name="TextBox 10">
            <a:extLst>
              <a:ext uri="{FF2B5EF4-FFF2-40B4-BE49-F238E27FC236}">
                <a16:creationId xmlns:a16="http://schemas.microsoft.com/office/drawing/2014/main" id="{69DF0C5D-0A2E-4393-8464-F3F95B20E47F}"/>
              </a:ext>
            </a:extLst>
          </p:cNvPr>
          <p:cNvSpPr txBox="1"/>
          <p:nvPr/>
        </p:nvSpPr>
        <p:spPr>
          <a:xfrm>
            <a:off x="4135348" y="1068513"/>
            <a:ext cx="6935056" cy="5262979"/>
          </a:xfrm>
          <a:prstGeom prst="rect">
            <a:avLst/>
          </a:prstGeom>
          <a:noFill/>
        </p:spPr>
        <p:txBody>
          <a:bodyPr wrap="square">
            <a:spAutoFit/>
          </a:bodyPr>
          <a:lstStyle/>
          <a:p>
            <a:pPr algn="just"/>
            <a:r>
              <a:rPr lang="en-IN" sz="2400" dirty="0">
                <a:effectLst/>
                <a:latin typeface="Times New Roman" panose="02020603050405020304" pitchFamily="18" charset="0"/>
                <a:ea typeface="Calibri" panose="020F0502020204030204" pitchFamily="34" charset="0"/>
              </a:rPr>
              <a:t>The bulk of the accessible implementations are actually in the vocabulary of Python programming. Theano4, Tensorflow5, PyTorch6 and Keras7 are some of the more popular frameworks. Whereas Theano and </a:t>
            </a:r>
            <a:r>
              <a:rPr lang="en-IN" sz="2400" dirty="0" err="1">
                <a:effectLst/>
                <a:latin typeface="Times New Roman" panose="02020603050405020304" pitchFamily="18" charset="0"/>
                <a:ea typeface="Calibri" panose="020F0502020204030204" pitchFamily="34" charset="0"/>
              </a:rPr>
              <a:t>Tensorflow</a:t>
            </a:r>
            <a:r>
              <a:rPr lang="en-IN" sz="2400" dirty="0">
                <a:effectLst/>
                <a:latin typeface="Times New Roman" panose="02020603050405020304" pitchFamily="18" charset="0"/>
                <a:ea typeface="Calibri" panose="020F0502020204030204" pitchFamily="34" charset="0"/>
              </a:rPr>
              <a:t> are more systems of lower rank, which need a detailed understanding of programming and neural networks, </a:t>
            </a:r>
            <a:r>
              <a:rPr lang="en-IN" sz="2400" dirty="0" err="1">
                <a:effectLst/>
                <a:latin typeface="Times New Roman" panose="02020603050405020304" pitchFamily="18" charset="0"/>
                <a:ea typeface="Calibri" panose="020F0502020204030204" pitchFamily="34" charset="0"/>
              </a:rPr>
              <a:t>Keras</a:t>
            </a:r>
            <a:r>
              <a:rPr lang="en-IN" sz="2400" dirty="0">
                <a:effectLst/>
                <a:latin typeface="Times New Roman" panose="02020603050405020304" pitchFamily="18" charset="0"/>
                <a:ea typeface="Calibri" panose="020F0502020204030204" pitchFamily="34" charset="0"/>
              </a:rPr>
              <a:t> is a higher-grade system that can allow the construction of less complex neural architectures. This is a product of three main design frameworks: modularity, with a series of graphic templates for each element in </a:t>
            </a:r>
            <a:r>
              <a:rPr lang="en-IN" sz="2400" dirty="0" err="1">
                <a:effectLst/>
                <a:latin typeface="Times New Roman" panose="02020603050405020304" pitchFamily="18" charset="0"/>
                <a:ea typeface="Calibri" panose="020F0502020204030204" pitchFamily="34" charset="0"/>
              </a:rPr>
              <a:t>Keras</a:t>
            </a:r>
            <a:r>
              <a:rPr lang="en-IN" sz="2400" dirty="0">
                <a:effectLst/>
                <a:latin typeface="Times New Roman" panose="02020603050405020304" pitchFamily="18" charset="0"/>
                <a:ea typeface="Calibri" panose="020F0502020204030204" pitchFamily="34" charset="0"/>
              </a:rPr>
              <a:t>; minimalism; both operations and the GUI are short-term and self-described; extensibility and new features will quickly be expanded for </a:t>
            </a:r>
            <a:r>
              <a:rPr lang="en-IN" sz="2400" dirty="0" err="1">
                <a:effectLst/>
                <a:latin typeface="Times New Roman" panose="02020603050405020304" pitchFamily="18" charset="0"/>
                <a:ea typeface="Calibri" panose="020F0502020204030204" pitchFamily="34" charset="0"/>
              </a:rPr>
              <a:t>Keras</a:t>
            </a:r>
            <a:r>
              <a:rPr lang="en-IN" sz="2400" dirty="0">
                <a:effectLst/>
                <a:latin typeface="Times New Roman" panose="02020603050405020304" pitchFamily="18" charset="0"/>
                <a:ea typeface="Calibri" panose="020F0502020204030204" pitchFamily="34" charset="0"/>
              </a:rPr>
              <a:t> (</a:t>
            </a:r>
            <a:r>
              <a:rPr lang="en-IN" sz="2400" dirty="0" err="1">
                <a:effectLst/>
                <a:latin typeface="Times New Roman" panose="02020603050405020304" pitchFamily="18" charset="0"/>
                <a:ea typeface="Calibri" panose="020F0502020204030204" pitchFamily="34" charset="0"/>
              </a:rPr>
              <a:t>Pal&amp;Gulli</a:t>
            </a:r>
            <a:r>
              <a:rPr lang="en-IN" sz="2400" dirty="0">
                <a:effectLst/>
                <a:latin typeface="Times New Roman" panose="02020603050405020304" pitchFamily="18" charset="0"/>
                <a:ea typeface="Calibri" panose="020F0502020204030204" pitchFamily="34" charset="0"/>
              </a:rPr>
              <a:t>, 2017)</a:t>
            </a:r>
            <a:endParaRPr lang="en-SG" sz="2400" dirty="0"/>
          </a:p>
        </p:txBody>
      </p:sp>
    </p:spTree>
    <p:extLst>
      <p:ext uri="{BB962C8B-B14F-4D97-AF65-F5344CB8AC3E}">
        <p14:creationId xmlns:p14="http://schemas.microsoft.com/office/powerpoint/2010/main" val="3167782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889FF-8C2F-4A7B-B5D4-2325DD9DD852}"/>
              </a:ext>
            </a:extLst>
          </p:cNvPr>
          <p:cNvSpPr>
            <a:spLocks noGrp="1"/>
          </p:cNvSpPr>
          <p:nvPr>
            <p:ph type="title"/>
          </p:nvPr>
        </p:nvSpPr>
        <p:spPr>
          <a:xfrm>
            <a:off x="422576" y="1109609"/>
            <a:ext cx="9430811" cy="698643"/>
          </a:xfrm>
        </p:spPr>
        <p:txBody>
          <a:bodyPr>
            <a:noAutofit/>
          </a:bodyPr>
          <a:lstStyle/>
          <a:p>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Implementation and Evaluation</a:t>
            </a:r>
            <a:br>
              <a:rPr lang="en-SG" sz="2800" dirty="0">
                <a:effectLst/>
                <a:latin typeface="Calibri" panose="020F0502020204030204" pitchFamily="34" charset="0"/>
                <a:ea typeface="Calibri" panose="020F0502020204030204" pitchFamily="34" charset="0"/>
                <a:cs typeface="Times New Roman" panose="02020603050405020304" pitchFamily="18" charset="0"/>
              </a:rPr>
            </a:br>
            <a:endParaRPr lang="en-SG" sz="7200" dirty="0"/>
          </a:p>
        </p:txBody>
      </p:sp>
      <p:sp>
        <p:nvSpPr>
          <p:cNvPr id="3" name="Text Placeholder 2">
            <a:extLst>
              <a:ext uri="{FF2B5EF4-FFF2-40B4-BE49-F238E27FC236}">
                <a16:creationId xmlns:a16="http://schemas.microsoft.com/office/drawing/2014/main" id="{3AC3F03E-201A-4849-998C-33BFE1092394}"/>
              </a:ext>
            </a:extLst>
          </p:cNvPr>
          <p:cNvSpPr>
            <a:spLocks noGrp="1"/>
          </p:cNvSpPr>
          <p:nvPr>
            <p:ph type="body" idx="1"/>
          </p:nvPr>
        </p:nvSpPr>
        <p:spPr>
          <a:xfrm>
            <a:off x="1380594" y="1219539"/>
            <a:ext cx="9430811" cy="1500187"/>
          </a:xfrm>
        </p:spPr>
        <p:txBody>
          <a:bodyPr>
            <a:normAutofit fontScale="92500" lnSpcReduction="20000"/>
          </a:bodyPr>
          <a:lstStyle/>
          <a:p>
            <a:r>
              <a:rPr lang="en-IN" sz="1800" dirty="0">
                <a:solidFill>
                  <a:schemeClr val="tx1"/>
                </a:solidFill>
                <a:effectLst/>
                <a:latin typeface="Times New Roman" panose="02020603050405020304" pitchFamily="18" charset="0"/>
                <a:ea typeface="Calibri" panose="020F0502020204030204" pitchFamily="34" charset="0"/>
              </a:rPr>
              <a:t>We’re using </a:t>
            </a:r>
            <a:r>
              <a:rPr lang="en-IN" sz="1800" dirty="0" err="1">
                <a:solidFill>
                  <a:schemeClr val="tx1"/>
                </a:solidFill>
                <a:effectLst/>
                <a:latin typeface="Times New Roman" panose="02020603050405020304" pitchFamily="18" charset="0"/>
                <a:ea typeface="Calibri" panose="020F0502020204030204" pitchFamily="34" charset="0"/>
              </a:rPr>
              <a:t>Keras</a:t>
            </a:r>
            <a:r>
              <a:rPr lang="en-IN" sz="1800" dirty="0">
                <a:solidFill>
                  <a:schemeClr val="tx1"/>
                </a:solidFill>
                <a:effectLst/>
                <a:latin typeface="Times New Roman" panose="02020603050405020304" pitchFamily="18" charset="0"/>
                <a:ea typeface="Calibri" panose="020F0502020204030204" pitchFamily="34" charset="0"/>
              </a:rPr>
              <a:t> as the critical deep learning system to classify paintings and drawings into the groups described above, and are practising on a desktop computer using a 2 Gbps graphical processing device, namely an NVIDIA GPU. Before recently, a robust neural network design could not be built on a desktop machine, and this was only feasible </a:t>
            </a:r>
            <a:endParaRPr lang="en-SG" dirty="0">
              <a:solidFill>
                <a:schemeClr val="tx1"/>
              </a:solidFill>
            </a:endParaRPr>
          </a:p>
        </p:txBody>
      </p:sp>
      <p:sp>
        <p:nvSpPr>
          <p:cNvPr id="5" name="TextBox 4">
            <a:extLst>
              <a:ext uri="{FF2B5EF4-FFF2-40B4-BE49-F238E27FC236}">
                <a16:creationId xmlns:a16="http://schemas.microsoft.com/office/drawing/2014/main" id="{7B01EC3C-4148-46F1-A919-6358F1E1CF78}"/>
              </a:ext>
            </a:extLst>
          </p:cNvPr>
          <p:cNvSpPr txBox="1"/>
          <p:nvPr/>
        </p:nvSpPr>
        <p:spPr>
          <a:xfrm>
            <a:off x="2776590" y="3412714"/>
            <a:ext cx="6097712" cy="530594"/>
          </a:xfrm>
          <a:prstGeom prst="rect">
            <a:avLst/>
          </a:prstGeom>
          <a:noFill/>
        </p:spPr>
        <p:txBody>
          <a:bodyPr wrap="square">
            <a:spAutoFit/>
          </a:bodyPr>
          <a:lstStyle/>
          <a:p>
            <a:pPr indent="457200" algn="ctr">
              <a:lnSpc>
                <a:spcPct val="107000"/>
              </a:lnSpc>
              <a:spcAft>
                <a:spcPts val="80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Custom CNN Architecture</a:t>
            </a:r>
            <a:endParaRPr lang="en-SG"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6C8C3F1-3FE9-4B7E-8D1D-692D00843408}"/>
              </a:ext>
            </a:extLst>
          </p:cNvPr>
          <p:cNvSpPr txBox="1"/>
          <p:nvPr/>
        </p:nvSpPr>
        <p:spPr>
          <a:xfrm>
            <a:off x="1232898" y="4702288"/>
            <a:ext cx="9185097" cy="923330"/>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First of all, we seek with a customised CNN architecture to overcome the classification question which we have established over several iterations. Once many versions have been tested, 70 per cent of the right design software architecture can be obtained. </a:t>
            </a:r>
            <a:endParaRPr lang="en-SG" dirty="0"/>
          </a:p>
        </p:txBody>
      </p:sp>
    </p:spTree>
    <p:extLst>
      <p:ext uri="{BB962C8B-B14F-4D97-AF65-F5344CB8AC3E}">
        <p14:creationId xmlns:p14="http://schemas.microsoft.com/office/powerpoint/2010/main" val="299818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E65725-43DF-4DE5-91F2-FEABF2CFEB4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7272" y="904125"/>
            <a:ext cx="10078947" cy="4058292"/>
          </a:xfrm>
          <a:prstGeom prst="rect">
            <a:avLst/>
          </a:prstGeom>
          <a:noFill/>
          <a:ln>
            <a:noFill/>
          </a:ln>
        </p:spPr>
      </p:pic>
      <p:sp>
        <p:nvSpPr>
          <p:cNvPr id="4" name="TextBox 3">
            <a:extLst>
              <a:ext uri="{FF2B5EF4-FFF2-40B4-BE49-F238E27FC236}">
                <a16:creationId xmlns:a16="http://schemas.microsoft.com/office/drawing/2014/main" id="{43012DB3-3F08-492C-A831-B423647B6117}"/>
              </a:ext>
            </a:extLst>
          </p:cNvPr>
          <p:cNvSpPr txBox="1"/>
          <p:nvPr/>
        </p:nvSpPr>
        <p:spPr>
          <a:xfrm>
            <a:off x="3047144" y="5289087"/>
            <a:ext cx="6097712" cy="374077"/>
          </a:xfrm>
          <a:prstGeom prst="rect">
            <a:avLst/>
          </a:prstGeom>
          <a:noFill/>
        </p:spPr>
        <p:txBody>
          <a:bodyPr wrap="square">
            <a:spAutoFit/>
          </a:bodyPr>
          <a:lstStyle/>
          <a:p>
            <a:pPr indent="457200" algn="ct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Classifying Paintings, Accuracy and Loss Graph</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601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152BB6-8E13-4AD0-BCBA-01EFBFE1D7B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13746" y="401262"/>
            <a:ext cx="6364508" cy="4026899"/>
          </a:xfrm>
          <a:prstGeom prst="rect">
            <a:avLst/>
          </a:prstGeom>
          <a:noFill/>
          <a:ln>
            <a:noFill/>
          </a:ln>
        </p:spPr>
      </p:pic>
      <p:sp>
        <p:nvSpPr>
          <p:cNvPr id="4" name="TextBox 3">
            <a:extLst>
              <a:ext uri="{FF2B5EF4-FFF2-40B4-BE49-F238E27FC236}">
                <a16:creationId xmlns:a16="http://schemas.microsoft.com/office/drawing/2014/main" id="{CB363929-C2A5-4F1C-B69E-9C337CBCF05D}"/>
              </a:ext>
            </a:extLst>
          </p:cNvPr>
          <p:cNvSpPr txBox="1"/>
          <p:nvPr/>
        </p:nvSpPr>
        <p:spPr>
          <a:xfrm>
            <a:off x="2913746" y="5014056"/>
            <a:ext cx="6097712" cy="369332"/>
          </a:xfrm>
          <a:prstGeom prst="rect">
            <a:avLst/>
          </a:prstGeom>
          <a:noFill/>
        </p:spPr>
        <p:txBody>
          <a:bodyPr wrap="square">
            <a:spAutoFit/>
          </a:bodyPr>
          <a:lstStyle/>
          <a:p>
            <a:pPr algn="ctr"/>
            <a:r>
              <a:rPr lang="en-IN" sz="1800" i="1" dirty="0">
                <a:effectLst/>
                <a:latin typeface="Times New Roman" panose="02020603050405020304" pitchFamily="18" charset="0"/>
                <a:ea typeface="Calibri" panose="020F0502020204030204" pitchFamily="34" charset="0"/>
              </a:rPr>
              <a:t>Classifying Paintings with 500 Training Epochs</a:t>
            </a:r>
            <a:endParaRPr lang="en-SG" dirty="0"/>
          </a:p>
        </p:txBody>
      </p:sp>
    </p:spTree>
    <p:extLst>
      <p:ext uri="{BB962C8B-B14F-4D97-AF65-F5344CB8AC3E}">
        <p14:creationId xmlns:p14="http://schemas.microsoft.com/office/powerpoint/2010/main" val="405768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BD20D0-43BE-4490-BB6B-68F4AAA49B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79497" y="0"/>
            <a:ext cx="7233006" cy="4962418"/>
          </a:xfrm>
          <a:prstGeom prst="rect">
            <a:avLst/>
          </a:prstGeom>
          <a:noFill/>
          <a:ln>
            <a:noFill/>
          </a:ln>
        </p:spPr>
      </p:pic>
      <p:sp>
        <p:nvSpPr>
          <p:cNvPr id="4" name="TextBox 3">
            <a:extLst>
              <a:ext uri="{FF2B5EF4-FFF2-40B4-BE49-F238E27FC236}">
                <a16:creationId xmlns:a16="http://schemas.microsoft.com/office/drawing/2014/main" id="{DEB058DF-F5A8-463F-9143-1BA0F04775BB}"/>
              </a:ext>
            </a:extLst>
          </p:cNvPr>
          <p:cNvSpPr txBox="1"/>
          <p:nvPr/>
        </p:nvSpPr>
        <p:spPr>
          <a:xfrm>
            <a:off x="3047144" y="5217168"/>
            <a:ext cx="6097712" cy="374077"/>
          </a:xfrm>
          <a:prstGeom prst="rect">
            <a:avLst/>
          </a:prstGeom>
          <a:noFill/>
        </p:spPr>
        <p:txBody>
          <a:bodyPr wrap="square">
            <a:spAutoFit/>
          </a:bodyPr>
          <a:lstStyle/>
          <a:p>
            <a:pPr indent="457200" algn="ct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Smaller Validation Set Reaches 100% Accuracy</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4536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281B84-7D95-4261-A033-7337592726F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834" y="930081"/>
            <a:ext cx="9955658" cy="4294598"/>
          </a:xfrm>
          <a:prstGeom prst="rect">
            <a:avLst/>
          </a:prstGeom>
          <a:noFill/>
          <a:ln>
            <a:noFill/>
          </a:ln>
        </p:spPr>
      </p:pic>
      <p:sp>
        <p:nvSpPr>
          <p:cNvPr id="4" name="TextBox 3">
            <a:extLst>
              <a:ext uri="{FF2B5EF4-FFF2-40B4-BE49-F238E27FC236}">
                <a16:creationId xmlns:a16="http://schemas.microsoft.com/office/drawing/2014/main" id="{6B5348F0-FFFE-4175-AED2-7B606B74B675}"/>
              </a:ext>
            </a:extLst>
          </p:cNvPr>
          <p:cNvSpPr txBox="1"/>
          <p:nvPr/>
        </p:nvSpPr>
        <p:spPr>
          <a:xfrm>
            <a:off x="2738920" y="5558587"/>
            <a:ext cx="6097712" cy="369332"/>
          </a:xfrm>
          <a:prstGeom prst="rect">
            <a:avLst/>
          </a:prstGeom>
          <a:noFill/>
        </p:spPr>
        <p:txBody>
          <a:bodyPr wrap="square">
            <a:spAutoFit/>
          </a:bodyPr>
          <a:lstStyle/>
          <a:p>
            <a:pPr algn="ctr"/>
            <a:r>
              <a:rPr lang="en-IN" sz="1800" dirty="0">
                <a:effectLst/>
                <a:latin typeface="Times New Roman" panose="02020603050405020304" pitchFamily="18" charset="0"/>
                <a:ea typeface="Calibri" panose="020F0502020204030204" pitchFamily="34" charset="0"/>
              </a:rPr>
              <a:t>Classifying Drawings, Accuracy and Loss Graph</a:t>
            </a:r>
            <a:endParaRPr lang="en-SG" dirty="0"/>
          </a:p>
        </p:txBody>
      </p:sp>
    </p:spTree>
    <p:extLst>
      <p:ext uri="{BB962C8B-B14F-4D97-AF65-F5344CB8AC3E}">
        <p14:creationId xmlns:p14="http://schemas.microsoft.com/office/powerpoint/2010/main" val="2740026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DEE7C23-B1F4-4A70-8BDE-227B643C4EC0}"/>
              </a:ext>
            </a:extLst>
          </p:cNvPr>
          <p:cNvSpPr>
            <a:spLocks noGrp="1"/>
          </p:cNvSpPr>
          <p:nvPr>
            <p:ph type="subTitle" idx="1"/>
          </p:nvPr>
        </p:nvSpPr>
        <p:spPr>
          <a:xfrm>
            <a:off x="863029" y="626725"/>
            <a:ext cx="11003623" cy="5729624"/>
          </a:xfrm>
        </p:spPr>
        <p:txBody>
          <a:bodyPr>
            <a:normAutofit/>
          </a:bodyPr>
          <a:lstStyle/>
          <a:p>
            <a:pPr algn="l">
              <a:lnSpc>
                <a:spcPct val="140000"/>
              </a:lnSpc>
              <a:spcAft>
                <a:spcPts val="800"/>
              </a:spcAf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Group Members:</a:t>
            </a:r>
            <a:endParaRPr lang="en-SG"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40000"/>
              </a:lnSpc>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Abhay Chaudhary	 		19BCE7290</a:t>
            </a:r>
            <a:endParaRPr lang="en-SG"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40000"/>
              </a:lnSpc>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Anish Kumar					</a:t>
            </a:r>
            <a:r>
              <a:rPr lang="en-SG" sz="2400" dirty="0">
                <a:effectLst/>
                <a:latin typeface="Times New Roman" panose="02020603050405020304" pitchFamily="18" charset="0"/>
                <a:ea typeface="Times New Roman" panose="02020603050405020304" pitchFamily="18" charset="0"/>
                <a:cs typeface="Times New Roman" panose="02020603050405020304" pitchFamily="18" charset="0"/>
              </a:rPr>
              <a:t>19BCE7272</a:t>
            </a:r>
            <a:endParaRPr lang="en-SG"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40000"/>
              </a:lnSpc>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Sarthak Bansal				</a:t>
            </a:r>
            <a:r>
              <a:rPr lang="en-SG" sz="2400" dirty="0">
                <a:effectLst/>
                <a:latin typeface="Times New Roman" panose="02020603050405020304" pitchFamily="18" charset="0"/>
                <a:ea typeface="Times New Roman" panose="02020603050405020304" pitchFamily="18" charset="0"/>
                <a:cs typeface="Times New Roman" panose="02020603050405020304" pitchFamily="18" charset="0"/>
              </a:rPr>
              <a:t>19BCE7321</a:t>
            </a:r>
            <a:endParaRPr lang="en-SG"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40000"/>
              </a:lnSpc>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Sankalp Gupta				</a:t>
            </a:r>
            <a:r>
              <a:rPr lang="en-SG" sz="2400" dirty="0">
                <a:effectLst/>
                <a:latin typeface="Times New Roman" panose="02020603050405020304" pitchFamily="18" charset="0"/>
                <a:ea typeface="Times New Roman" panose="02020603050405020304" pitchFamily="18" charset="0"/>
                <a:cs typeface="Times New Roman" panose="02020603050405020304" pitchFamily="18" charset="0"/>
              </a:rPr>
              <a:t>19BCE7596</a:t>
            </a:r>
            <a:endParaRPr lang="en-SG"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40000"/>
              </a:lnSpc>
              <a:spcAft>
                <a:spcPts val="800"/>
              </a:spcAft>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Vaibhav Sharma	        		</a:t>
            </a:r>
            <a:r>
              <a:rPr lang="en-SG" sz="2400" dirty="0">
                <a:effectLst/>
                <a:latin typeface="Times New Roman" panose="02020603050405020304" pitchFamily="18" charset="0"/>
                <a:ea typeface="Times New Roman" panose="02020603050405020304" pitchFamily="18" charset="0"/>
                <a:cs typeface="Times New Roman" panose="02020603050405020304" pitchFamily="18" charset="0"/>
              </a:rPr>
              <a:t>19BCE7619</a:t>
            </a:r>
            <a:endParaRPr lang="en-SG" sz="24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40000"/>
              </a:lnSpc>
            </a:pPr>
            <a:endParaRPr lang="en-SG" sz="1800" dirty="0"/>
          </a:p>
        </p:txBody>
      </p:sp>
    </p:spTree>
    <p:extLst>
      <p:ext uri="{BB962C8B-B14F-4D97-AF65-F5344CB8AC3E}">
        <p14:creationId xmlns:p14="http://schemas.microsoft.com/office/powerpoint/2010/main" val="914016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16AB6C-F89F-4130-B267-56537D4323EB}"/>
              </a:ext>
            </a:extLst>
          </p:cNvPr>
          <p:cNvSpPr txBox="1"/>
          <p:nvPr/>
        </p:nvSpPr>
        <p:spPr>
          <a:xfrm>
            <a:off x="3047144" y="275298"/>
            <a:ext cx="6097712" cy="468077"/>
          </a:xfrm>
          <a:prstGeom prst="rect">
            <a:avLst/>
          </a:prstGeom>
          <a:noFill/>
        </p:spPr>
        <p:txBody>
          <a:bodyPr wrap="square">
            <a:spAutoFit/>
          </a:bodyPr>
          <a:lstStyle/>
          <a:p>
            <a:pPr indent="457200" algn="ctr">
              <a:lnSpc>
                <a:spcPct val="107000"/>
              </a:lnSpc>
              <a:spcAft>
                <a:spcPts val="800"/>
              </a:spcAf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Augmenting Transfer Learning Models</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1DDAF12-4F88-4222-82FA-9F0837191C8E}"/>
              </a:ext>
            </a:extLst>
          </p:cNvPr>
          <p:cNvSpPr txBox="1"/>
          <p:nvPr/>
        </p:nvSpPr>
        <p:spPr>
          <a:xfrm>
            <a:off x="1400710" y="1247707"/>
            <a:ext cx="9390580" cy="1754326"/>
          </a:xfrm>
          <a:prstGeom prst="rect">
            <a:avLst/>
          </a:prstGeom>
          <a:noFill/>
        </p:spPr>
        <p:txBody>
          <a:bodyPr wrap="square">
            <a:spAutoFit/>
          </a:bodyPr>
          <a:lstStyle/>
          <a:p>
            <a:pPr algn="just"/>
            <a:r>
              <a:rPr lang="en-IN" sz="1800" dirty="0">
                <a:effectLst/>
                <a:latin typeface="Times New Roman" panose="02020603050405020304" pitchFamily="18" charset="0"/>
                <a:ea typeface="Calibri" panose="020F0502020204030204" pitchFamily="34" charset="0"/>
              </a:rPr>
              <a:t>We use the current VGG19 model (</a:t>
            </a:r>
            <a:r>
              <a:rPr lang="en-IN" sz="1800" dirty="0" err="1">
                <a:effectLst/>
                <a:latin typeface="Times New Roman" panose="02020603050405020304" pitchFamily="18" charset="0"/>
                <a:ea typeface="Calibri" panose="020F0502020204030204" pitchFamily="34" charset="0"/>
              </a:rPr>
              <a:t>Simonyan</a:t>
            </a:r>
            <a:r>
              <a:rPr lang="en-IN" sz="1800" dirty="0">
                <a:effectLst/>
                <a:latin typeface="Times New Roman" panose="02020603050405020304" pitchFamily="18" charset="0"/>
                <a:ea typeface="Calibri" panose="020F0502020204030204" pitchFamily="34" charset="0"/>
              </a:rPr>
              <a:t> &amp; Zisserman, 2014) to improve the precision and apply it to our classification issue instead of pursuing studies on unique CNN architectures. Regrettably, because of the shortage of computing resources on our desktop Computer, the VGG model itself can not be run so it will know all the hyperparameters in this dataset. Transfer learning allows us to improve the accuracy of 70% to 75% of paintings and of drawing datasets for detailed losses and accuracy visualisations), from 55% to 62%. </a:t>
            </a:r>
            <a:endParaRPr lang="en-SG" dirty="0"/>
          </a:p>
        </p:txBody>
      </p:sp>
      <p:pic>
        <p:nvPicPr>
          <p:cNvPr id="8" name="Picture 7">
            <a:extLst>
              <a:ext uri="{FF2B5EF4-FFF2-40B4-BE49-F238E27FC236}">
                <a16:creationId xmlns:a16="http://schemas.microsoft.com/office/drawing/2014/main" id="{F0AC3905-10FC-41D4-A19C-D20D11A0091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7169" y="3012583"/>
            <a:ext cx="6901915" cy="2597710"/>
          </a:xfrm>
          <a:prstGeom prst="rect">
            <a:avLst/>
          </a:prstGeom>
          <a:noFill/>
          <a:ln>
            <a:noFill/>
          </a:ln>
        </p:spPr>
      </p:pic>
      <p:sp>
        <p:nvSpPr>
          <p:cNvPr id="10" name="TextBox 9">
            <a:extLst>
              <a:ext uri="{FF2B5EF4-FFF2-40B4-BE49-F238E27FC236}">
                <a16:creationId xmlns:a16="http://schemas.microsoft.com/office/drawing/2014/main" id="{4A9A9535-2BFF-4F0C-9D6C-3F2D223A04CC}"/>
              </a:ext>
            </a:extLst>
          </p:cNvPr>
          <p:cNvSpPr txBox="1"/>
          <p:nvPr/>
        </p:nvSpPr>
        <p:spPr>
          <a:xfrm>
            <a:off x="3047144" y="5825716"/>
            <a:ext cx="6097712"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Classifying Paintings with VGG19, Accuracy and Loss Graph</a:t>
            </a:r>
            <a:endParaRPr lang="en-SG" dirty="0"/>
          </a:p>
        </p:txBody>
      </p:sp>
    </p:spTree>
    <p:extLst>
      <p:ext uri="{BB962C8B-B14F-4D97-AF65-F5344CB8AC3E}">
        <p14:creationId xmlns:p14="http://schemas.microsoft.com/office/powerpoint/2010/main" val="3403695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E3D3ED-C3BE-465D-9BF1-9B0BE15333A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6063" y="335051"/>
            <a:ext cx="8239874" cy="3764337"/>
          </a:xfrm>
          <a:prstGeom prst="rect">
            <a:avLst/>
          </a:prstGeom>
          <a:noFill/>
          <a:ln>
            <a:noFill/>
          </a:ln>
        </p:spPr>
      </p:pic>
      <p:sp>
        <p:nvSpPr>
          <p:cNvPr id="4" name="TextBox 3">
            <a:extLst>
              <a:ext uri="{FF2B5EF4-FFF2-40B4-BE49-F238E27FC236}">
                <a16:creationId xmlns:a16="http://schemas.microsoft.com/office/drawing/2014/main" id="{73E1D4F4-8AE6-4F5E-B52B-83E2D6586EA9}"/>
              </a:ext>
            </a:extLst>
          </p:cNvPr>
          <p:cNvSpPr txBox="1"/>
          <p:nvPr/>
        </p:nvSpPr>
        <p:spPr>
          <a:xfrm>
            <a:off x="3047144" y="4469527"/>
            <a:ext cx="6097712"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Classifying Drawings with VGG19, Accuracy and Loss Graph</a:t>
            </a:r>
            <a:endParaRPr lang="en-SG" dirty="0"/>
          </a:p>
        </p:txBody>
      </p:sp>
    </p:spTree>
    <p:extLst>
      <p:ext uri="{BB962C8B-B14F-4D97-AF65-F5344CB8AC3E}">
        <p14:creationId xmlns:p14="http://schemas.microsoft.com/office/powerpoint/2010/main" val="2826410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1"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69" name="Group 68">
            <a:extLst>
              <a:ext uri="{FF2B5EF4-FFF2-40B4-BE49-F238E27FC236}">
                <a16:creationId xmlns:a16="http://schemas.microsoft.com/office/drawing/2014/main" id="{A1B0DAD3-DAD3-4D41-8EF0-B03422E47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70" name="Freeform 8">
              <a:extLst>
                <a:ext uri="{FF2B5EF4-FFF2-40B4-BE49-F238E27FC236}">
                  <a16:creationId xmlns:a16="http://schemas.microsoft.com/office/drawing/2014/main" id="{729F7DF5-CF56-4F67-9883-903E49BE1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 name="Freeform 10">
              <a:extLst>
                <a:ext uri="{FF2B5EF4-FFF2-40B4-BE49-F238E27FC236}">
                  <a16:creationId xmlns:a16="http://schemas.microsoft.com/office/drawing/2014/main" id="{B7E65000-B427-4CEF-B2A9-ECA839855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 name="Freeform 15">
              <a:extLst>
                <a:ext uri="{FF2B5EF4-FFF2-40B4-BE49-F238E27FC236}">
                  <a16:creationId xmlns:a16="http://schemas.microsoft.com/office/drawing/2014/main" id="{1D82BADA-E191-4C51-A377-7D1EA989D4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 name="Freeform 18">
              <a:extLst>
                <a:ext uri="{FF2B5EF4-FFF2-40B4-BE49-F238E27FC236}">
                  <a16:creationId xmlns:a16="http://schemas.microsoft.com/office/drawing/2014/main" id="{C074E073-07CB-4DD6-BFC8-E9FD63D4A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 name="Freeform 19">
              <a:extLst>
                <a:ext uri="{FF2B5EF4-FFF2-40B4-BE49-F238E27FC236}">
                  <a16:creationId xmlns:a16="http://schemas.microsoft.com/office/drawing/2014/main" id="{211152B9-90BD-4804-BCC5-4B0FEEF372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 name="Freeform 20">
              <a:extLst>
                <a:ext uri="{FF2B5EF4-FFF2-40B4-BE49-F238E27FC236}">
                  <a16:creationId xmlns:a16="http://schemas.microsoft.com/office/drawing/2014/main" id="{941B26CC-1C9B-4149-9647-3A0E0C9D20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 name="Freeform 22">
              <a:extLst>
                <a:ext uri="{FF2B5EF4-FFF2-40B4-BE49-F238E27FC236}">
                  <a16:creationId xmlns:a16="http://schemas.microsoft.com/office/drawing/2014/main" id="{7576EDD8-60BD-4230-9FE5-5302F9120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 name="Freeform 23">
              <a:extLst>
                <a:ext uri="{FF2B5EF4-FFF2-40B4-BE49-F238E27FC236}">
                  <a16:creationId xmlns:a16="http://schemas.microsoft.com/office/drawing/2014/main" id="{F68478BC-1899-4718-B999-C7EE2F6F5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 name="Freeform 26">
              <a:extLst>
                <a:ext uri="{FF2B5EF4-FFF2-40B4-BE49-F238E27FC236}">
                  <a16:creationId xmlns:a16="http://schemas.microsoft.com/office/drawing/2014/main" id="{B02BAA58-19A0-4BE5-8596-7AF02A91C9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 name="Freeform 27">
              <a:extLst>
                <a:ext uri="{FF2B5EF4-FFF2-40B4-BE49-F238E27FC236}">
                  <a16:creationId xmlns:a16="http://schemas.microsoft.com/office/drawing/2014/main" id="{ED0FD3ED-A6B2-480A-8B6C-36B4921644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 name="Freeform 28">
              <a:extLst>
                <a:ext uri="{FF2B5EF4-FFF2-40B4-BE49-F238E27FC236}">
                  <a16:creationId xmlns:a16="http://schemas.microsoft.com/office/drawing/2014/main" id="{46C958D0-B4D1-4E20-87DA-CDF757B56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1" name="Freeform 30">
              <a:extLst>
                <a:ext uri="{FF2B5EF4-FFF2-40B4-BE49-F238E27FC236}">
                  <a16:creationId xmlns:a16="http://schemas.microsoft.com/office/drawing/2014/main" id="{3E2B5B4A-13C5-4187-BF16-1B0C4EC6D1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2" name="Freeform 43">
              <a:extLst>
                <a:ext uri="{FF2B5EF4-FFF2-40B4-BE49-F238E27FC236}">
                  <a16:creationId xmlns:a16="http://schemas.microsoft.com/office/drawing/2014/main" id="{8B7A471E-57F9-4AC4-B3DE-6A75C2A49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3" name="Freeform 51">
              <a:extLst>
                <a:ext uri="{FF2B5EF4-FFF2-40B4-BE49-F238E27FC236}">
                  <a16:creationId xmlns:a16="http://schemas.microsoft.com/office/drawing/2014/main" id="{01E6B5E8-B33D-4D70-B30A-823D655388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4" name="Freeform 52">
              <a:extLst>
                <a:ext uri="{FF2B5EF4-FFF2-40B4-BE49-F238E27FC236}">
                  <a16:creationId xmlns:a16="http://schemas.microsoft.com/office/drawing/2014/main" id="{04BD65AE-3613-409E-859A-F5E47E7ED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5" name="Freeform 53">
              <a:extLst>
                <a:ext uri="{FF2B5EF4-FFF2-40B4-BE49-F238E27FC236}">
                  <a16:creationId xmlns:a16="http://schemas.microsoft.com/office/drawing/2014/main" id="{6AC52B47-CF30-4905-A913-8016FD7DF8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6" name="Freeform 54">
              <a:extLst>
                <a:ext uri="{FF2B5EF4-FFF2-40B4-BE49-F238E27FC236}">
                  <a16:creationId xmlns:a16="http://schemas.microsoft.com/office/drawing/2014/main" id="{945DD375-89B4-4594-879C-C88E3E07E4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7" name="Freeform 55">
              <a:extLst>
                <a:ext uri="{FF2B5EF4-FFF2-40B4-BE49-F238E27FC236}">
                  <a16:creationId xmlns:a16="http://schemas.microsoft.com/office/drawing/2014/main" id="{4EF2ED92-CD73-4432-B715-54794B6CC8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8" name="Freeform 56">
              <a:extLst>
                <a:ext uri="{FF2B5EF4-FFF2-40B4-BE49-F238E27FC236}">
                  <a16:creationId xmlns:a16="http://schemas.microsoft.com/office/drawing/2014/main" id="{4C080334-01D5-4AEE-B802-115F8FF429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9" name="Freeform 57">
              <a:extLst>
                <a:ext uri="{FF2B5EF4-FFF2-40B4-BE49-F238E27FC236}">
                  <a16:creationId xmlns:a16="http://schemas.microsoft.com/office/drawing/2014/main" id="{5B2CD9BC-4DF9-4317-9F4F-168D1E48F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0" name="Freeform 59">
              <a:extLst>
                <a:ext uri="{FF2B5EF4-FFF2-40B4-BE49-F238E27FC236}">
                  <a16:creationId xmlns:a16="http://schemas.microsoft.com/office/drawing/2014/main" id="{9ED340BE-C2EA-4C3D-9E5F-49D0601E22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1" name="Freeform 60">
              <a:extLst>
                <a:ext uri="{FF2B5EF4-FFF2-40B4-BE49-F238E27FC236}">
                  <a16:creationId xmlns:a16="http://schemas.microsoft.com/office/drawing/2014/main" id="{F83C564A-309A-4BE2-A1B7-CB9000A40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2" name="Freeform 61">
              <a:extLst>
                <a:ext uri="{FF2B5EF4-FFF2-40B4-BE49-F238E27FC236}">
                  <a16:creationId xmlns:a16="http://schemas.microsoft.com/office/drawing/2014/main" id="{6DB3A353-2237-4080-B766-F62A628B38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3" name="Freeform 5">
              <a:extLst>
                <a:ext uri="{FF2B5EF4-FFF2-40B4-BE49-F238E27FC236}">
                  <a16:creationId xmlns:a16="http://schemas.microsoft.com/office/drawing/2014/main" id="{F97333D1-A657-49E4-BCD3-47476A14CA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4" name="Freeform 6">
              <a:extLst>
                <a:ext uri="{FF2B5EF4-FFF2-40B4-BE49-F238E27FC236}">
                  <a16:creationId xmlns:a16="http://schemas.microsoft.com/office/drawing/2014/main" id="{D848B0DC-182E-4466-BC72-7D1D16380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5" name="Freeform 7">
              <a:extLst>
                <a:ext uri="{FF2B5EF4-FFF2-40B4-BE49-F238E27FC236}">
                  <a16:creationId xmlns:a16="http://schemas.microsoft.com/office/drawing/2014/main" id="{60CE5FE2-5C67-4168-A845-1851C07B7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6" name="Freeform 8">
              <a:extLst>
                <a:ext uri="{FF2B5EF4-FFF2-40B4-BE49-F238E27FC236}">
                  <a16:creationId xmlns:a16="http://schemas.microsoft.com/office/drawing/2014/main" id="{FFD9F71E-ACAB-4435-8558-5C891704E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7" name="Freeform 9">
              <a:extLst>
                <a:ext uri="{FF2B5EF4-FFF2-40B4-BE49-F238E27FC236}">
                  <a16:creationId xmlns:a16="http://schemas.microsoft.com/office/drawing/2014/main" id="{D8F3C4EF-CAB3-477F-9BE6-7AE0EE0861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8" name="Freeform 11">
              <a:extLst>
                <a:ext uri="{FF2B5EF4-FFF2-40B4-BE49-F238E27FC236}">
                  <a16:creationId xmlns:a16="http://schemas.microsoft.com/office/drawing/2014/main" id="{99F3B109-2DD1-4023-AB8C-C4CFFBC1E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9" name="Freeform 12">
              <a:extLst>
                <a:ext uri="{FF2B5EF4-FFF2-40B4-BE49-F238E27FC236}">
                  <a16:creationId xmlns:a16="http://schemas.microsoft.com/office/drawing/2014/main" id="{AEE61596-3CEF-4CF6-A4FA-2262654387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0" name="Freeform 13">
              <a:extLst>
                <a:ext uri="{FF2B5EF4-FFF2-40B4-BE49-F238E27FC236}">
                  <a16:creationId xmlns:a16="http://schemas.microsoft.com/office/drawing/2014/main" id="{ACA5CDA1-D484-482B-924A-C21EFFB26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1" name="Freeform 14">
              <a:extLst>
                <a:ext uri="{FF2B5EF4-FFF2-40B4-BE49-F238E27FC236}">
                  <a16:creationId xmlns:a16="http://schemas.microsoft.com/office/drawing/2014/main" id="{8BAD048C-9E22-4DAB-BB3C-8978DFC799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2" name="Freeform 16">
              <a:extLst>
                <a:ext uri="{FF2B5EF4-FFF2-40B4-BE49-F238E27FC236}">
                  <a16:creationId xmlns:a16="http://schemas.microsoft.com/office/drawing/2014/main" id="{1A2637B3-8C74-4B55-872D-CFE1F1929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3" name="Freeform 17">
              <a:extLst>
                <a:ext uri="{FF2B5EF4-FFF2-40B4-BE49-F238E27FC236}">
                  <a16:creationId xmlns:a16="http://schemas.microsoft.com/office/drawing/2014/main" id="{C73B0390-BD3E-4AFB-ADF3-676ECF8900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4" name="Freeform 21">
              <a:extLst>
                <a:ext uri="{FF2B5EF4-FFF2-40B4-BE49-F238E27FC236}">
                  <a16:creationId xmlns:a16="http://schemas.microsoft.com/office/drawing/2014/main" id="{35236E6F-9C25-49CE-9078-306D3A5FA0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5" name="Freeform 25">
              <a:extLst>
                <a:ext uri="{FF2B5EF4-FFF2-40B4-BE49-F238E27FC236}">
                  <a16:creationId xmlns:a16="http://schemas.microsoft.com/office/drawing/2014/main" id="{46D4BFF5-1B3A-44D0-9720-143617E009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6" name="Freeform 29">
              <a:extLst>
                <a:ext uri="{FF2B5EF4-FFF2-40B4-BE49-F238E27FC236}">
                  <a16:creationId xmlns:a16="http://schemas.microsoft.com/office/drawing/2014/main" id="{77FD726E-2EB9-4305-BEE5-7C48D51C9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7" name="Freeform 31">
              <a:extLst>
                <a:ext uri="{FF2B5EF4-FFF2-40B4-BE49-F238E27FC236}">
                  <a16:creationId xmlns:a16="http://schemas.microsoft.com/office/drawing/2014/main" id="{25E6083A-3C52-4763-92A2-1B88843EF3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8" name="Freeform 32">
              <a:extLst>
                <a:ext uri="{FF2B5EF4-FFF2-40B4-BE49-F238E27FC236}">
                  <a16:creationId xmlns:a16="http://schemas.microsoft.com/office/drawing/2014/main" id="{CA90BF22-94F7-4D52-8725-FDCE69CE6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 name="Freeform 33">
              <a:extLst>
                <a:ext uri="{FF2B5EF4-FFF2-40B4-BE49-F238E27FC236}">
                  <a16:creationId xmlns:a16="http://schemas.microsoft.com/office/drawing/2014/main" id="{998A2F47-3F4E-4065-86CF-B49B258FF1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 name="Freeform 34">
              <a:extLst>
                <a:ext uri="{FF2B5EF4-FFF2-40B4-BE49-F238E27FC236}">
                  <a16:creationId xmlns:a16="http://schemas.microsoft.com/office/drawing/2014/main" id="{65AF8C00-7E07-4E42-A41A-08417BB0E5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 name="Freeform 35">
              <a:extLst>
                <a:ext uri="{FF2B5EF4-FFF2-40B4-BE49-F238E27FC236}">
                  <a16:creationId xmlns:a16="http://schemas.microsoft.com/office/drawing/2014/main" id="{E0C04B54-4EF5-4B04-A708-8339062DA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 name="Freeform 36">
              <a:extLst>
                <a:ext uri="{FF2B5EF4-FFF2-40B4-BE49-F238E27FC236}">
                  <a16:creationId xmlns:a16="http://schemas.microsoft.com/office/drawing/2014/main" id="{C16D1625-1345-49A9-9FAE-3600E0D116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 name="Freeform 37">
              <a:extLst>
                <a:ext uri="{FF2B5EF4-FFF2-40B4-BE49-F238E27FC236}">
                  <a16:creationId xmlns:a16="http://schemas.microsoft.com/office/drawing/2014/main" id="{B8817E5F-6964-4B89-9CD1-CD4621B6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 name="Freeform 38">
              <a:extLst>
                <a:ext uri="{FF2B5EF4-FFF2-40B4-BE49-F238E27FC236}">
                  <a16:creationId xmlns:a16="http://schemas.microsoft.com/office/drawing/2014/main" id="{952E3586-DC86-4B27-AAC4-D005819D2C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 name="Freeform 39">
              <a:extLst>
                <a:ext uri="{FF2B5EF4-FFF2-40B4-BE49-F238E27FC236}">
                  <a16:creationId xmlns:a16="http://schemas.microsoft.com/office/drawing/2014/main" id="{22CB13D9-EA0B-45B8-8E8F-3AABBE9D79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 name="Freeform 40">
              <a:extLst>
                <a:ext uri="{FF2B5EF4-FFF2-40B4-BE49-F238E27FC236}">
                  <a16:creationId xmlns:a16="http://schemas.microsoft.com/office/drawing/2014/main" id="{3755BB78-63DB-4A8C-A113-795862B37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 name="Freeform 41">
              <a:extLst>
                <a:ext uri="{FF2B5EF4-FFF2-40B4-BE49-F238E27FC236}">
                  <a16:creationId xmlns:a16="http://schemas.microsoft.com/office/drawing/2014/main" id="{68D97FB6-919C-4D25-A4CE-65C0BB8B4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 name="Freeform 42">
              <a:extLst>
                <a:ext uri="{FF2B5EF4-FFF2-40B4-BE49-F238E27FC236}">
                  <a16:creationId xmlns:a16="http://schemas.microsoft.com/office/drawing/2014/main" id="{B7FB8601-BFD8-42A2-BFC8-826DA5679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9" name="Freeform 44">
              <a:extLst>
                <a:ext uri="{FF2B5EF4-FFF2-40B4-BE49-F238E27FC236}">
                  <a16:creationId xmlns:a16="http://schemas.microsoft.com/office/drawing/2014/main" id="{E66A3773-870D-43D8-97C8-9210A0288C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0" name="Freeform 45">
              <a:extLst>
                <a:ext uri="{FF2B5EF4-FFF2-40B4-BE49-F238E27FC236}">
                  <a16:creationId xmlns:a16="http://schemas.microsoft.com/office/drawing/2014/main" id="{08736EF7-6BB0-4CA8-B063-CD217FF9BF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1" name="Freeform 46">
              <a:extLst>
                <a:ext uri="{FF2B5EF4-FFF2-40B4-BE49-F238E27FC236}">
                  <a16:creationId xmlns:a16="http://schemas.microsoft.com/office/drawing/2014/main" id="{57EBF709-9E0F-48A1-BCDD-F3C74F1D49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2" name="Freeform 47">
              <a:extLst>
                <a:ext uri="{FF2B5EF4-FFF2-40B4-BE49-F238E27FC236}">
                  <a16:creationId xmlns:a16="http://schemas.microsoft.com/office/drawing/2014/main" id="{251EC588-C357-470F-A194-F4A0C32B7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3" name="Freeform 48">
              <a:extLst>
                <a:ext uri="{FF2B5EF4-FFF2-40B4-BE49-F238E27FC236}">
                  <a16:creationId xmlns:a16="http://schemas.microsoft.com/office/drawing/2014/main" id="{02592C96-1066-4F6E-9353-4FF1D5ED98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4" name="Freeform 49">
              <a:extLst>
                <a:ext uri="{FF2B5EF4-FFF2-40B4-BE49-F238E27FC236}">
                  <a16:creationId xmlns:a16="http://schemas.microsoft.com/office/drawing/2014/main" id="{B5016669-96C5-4574-B536-65060BCE97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5" name="Freeform 8">
              <a:extLst>
                <a:ext uri="{FF2B5EF4-FFF2-40B4-BE49-F238E27FC236}">
                  <a16:creationId xmlns:a16="http://schemas.microsoft.com/office/drawing/2014/main" id="{5C697245-37CA-4D12-9F8C-308595014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6" name="Freeform 106">
              <a:extLst>
                <a:ext uri="{FF2B5EF4-FFF2-40B4-BE49-F238E27FC236}">
                  <a16:creationId xmlns:a16="http://schemas.microsoft.com/office/drawing/2014/main" id="{3776B83C-39DC-4C02-B33B-848604D0A9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28" name="Rectangle 127">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0">
            <a:extLst>
              <a:ext uri="{FF2B5EF4-FFF2-40B4-BE49-F238E27FC236}">
                <a16:creationId xmlns:a16="http://schemas.microsoft.com/office/drawing/2014/main" id="{2B94DB80-B7D1-4170-88A2-6E4EC552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89217" y="11763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8">
            <a:extLst>
              <a:ext uri="{FF2B5EF4-FFF2-40B4-BE49-F238E27FC236}">
                <a16:creationId xmlns:a16="http://schemas.microsoft.com/office/drawing/2014/main" id="{22F566CA-D7F1-40DD-A2DC-740587F59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96561" y="37508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5">
            <a:extLst>
              <a:ext uri="{FF2B5EF4-FFF2-40B4-BE49-F238E27FC236}">
                <a16:creationId xmlns:a16="http://schemas.microsoft.com/office/drawing/2014/main" id="{2F8AE45B-8CBB-4DA9-8248-23615828C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93147" y="63183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Rectangle 135">
            <a:extLst>
              <a:ext uri="{FF2B5EF4-FFF2-40B4-BE49-F238E27FC236}">
                <a16:creationId xmlns:a16="http://schemas.microsoft.com/office/drawing/2014/main" id="{25C1F4D8-9670-4B56-BD70-732561AD0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3072"/>
            <a:ext cx="11315700" cy="509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D614815-DD51-4956-B77E-B935EAB0A7EE}"/>
              </a:ext>
            </a:extLst>
          </p:cNvPr>
          <p:cNvSpPr txBox="1"/>
          <p:nvPr/>
        </p:nvSpPr>
        <p:spPr>
          <a:xfrm>
            <a:off x="284780" y="1513850"/>
            <a:ext cx="4072948" cy="3707003"/>
          </a:xfrm>
          <a:prstGeom prst="rect">
            <a:avLst/>
          </a:prstGeom>
        </p:spPr>
        <p:txBody>
          <a:bodyPr vert="horz" lIns="91440" tIns="45720" rIns="91440" bIns="45720" rtlCol="0" anchor="ctr">
            <a:normAutofit/>
          </a:bodyPr>
          <a:lstStyle/>
          <a:p>
            <a:pPr indent="457200">
              <a:spcBef>
                <a:spcPct val="0"/>
              </a:spcBef>
              <a:spcAft>
                <a:spcPts val="800"/>
              </a:spcAft>
            </a:pPr>
            <a:r>
              <a:rPr lang="en-US" sz="3600" b="1" kern="1200" dirty="0">
                <a:solidFill>
                  <a:schemeClr val="tx2"/>
                </a:solidFill>
                <a:effectLst/>
                <a:latin typeface="+mj-lt"/>
                <a:ea typeface="+mj-ea"/>
                <a:cs typeface="+mj-cs"/>
              </a:rPr>
              <a:t>Conclusion and Future Work</a:t>
            </a:r>
            <a:endParaRPr lang="en-US" sz="3600" kern="1200" dirty="0">
              <a:solidFill>
                <a:schemeClr val="tx2"/>
              </a:solidFill>
              <a:effectLst/>
              <a:latin typeface="+mj-lt"/>
              <a:ea typeface="+mj-ea"/>
              <a:cs typeface="+mj-cs"/>
            </a:endParaRPr>
          </a:p>
        </p:txBody>
      </p:sp>
      <p:sp>
        <p:nvSpPr>
          <p:cNvPr id="138" name="Freeform 22">
            <a:extLst>
              <a:ext uri="{FF2B5EF4-FFF2-40B4-BE49-F238E27FC236}">
                <a16:creationId xmlns:a16="http://schemas.microsoft.com/office/drawing/2014/main" id="{C127F179-C992-4D40-B186-06818A77C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40581" y="108936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91246F8C-630F-4D0D-9491-F960F66E27BF}"/>
              </a:ext>
            </a:extLst>
          </p:cNvPr>
          <p:cNvSpPr txBox="1"/>
          <p:nvPr/>
        </p:nvSpPr>
        <p:spPr>
          <a:xfrm>
            <a:off x="4767130" y="1265538"/>
            <a:ext cx="6309797" cy="4434916"/>
          </a:xfrm>
          <a:prstGeom prst="rect">
            <a:avLst/>
          </a:prstGeom>
        </p:spPr>
        <p:txBody>
          <a:bodyPr vert="horz" lIns="91440" tIns="45720" rIns="91440" bIns="45720" rtlCol="0">
            <a:normAutofit/>
          </a:bodyPr>
          <a:lstStyle/>
          <a:p>
            <a:pPr marL="285750" indent="-285750" algn="just">
              <a:lnSpc>
                <a:spcPct val="140000"/>
              </a:lnSpc>
              <a:spcAft>
                <a:spcPts val="800"/>
              </a:spcAft>
              <a:buClr>
                <a:schemeClr val="bg2">
                  <a:lumMod val="75000"/>
                </a:schemeClr>
              </a:buClr>
              <a:buFont typeface="Arial" panose="020B0604020202020204" pitchFamily="34" charset="0"/>
              <a:buChar char="•"/>
            </a:pPr>
            <a:r>
              <a:rPr lang="en-US" sz="1100" dirty="0">
                <a:solidFill>
                  <a:schemeClr val="tx2"/>
                </a:solidFill>
                <a:effectLst/>
              </a:rPr>
              <a:t>The question of automatically classifying artworks depending on their date of origin was addressed in this Research Paper. We also collected a list of nearly 7,000 </a:t>
            </a:r>
            <a:r>
              <a:rPr lang="en-US" sz="1100" dirty="0" err="1">
                <a:solidFill>
                  <a:schemeClr val="tx2"/>
                </a:solidFill>
                <a:effectLst/>
              </a:rPr>
              <a:t>colour</a:t>
            </a:r>
            <a:r>
              <a:rPr lang="en-US" sz="1100" dirty="0">
                <a:solidFill>
                  <a:schemeClr val="tx2"/>
                </a:solidFill>
                <a:effectLst/>
              </a:rPr>
              <a:t> paintings from different historical times, along with 7,500 grayscale paints and a related dataset.</a:t>
            </a:r>
          </a:p>
          <a:p>
            <a:pPr marL="285750" indent="-285750" algn="just">
              <a:lnSpc>
                <a:spcPct val="140000"/>
              </a:lnSpc>
              <a:spcAft>
                <a:spcPts val="800"/>
              </a:spcAft>
              <a:buClr>
                <a:schemeClr val="bg2">
                  <a:lumMod val="75000"/>
                </a:schemeClr>
              </a:buClr>
              <a:buFont typeface="Arial" panose="020B0604020202020204" pitchFamily="34" charset="0"/>
              <a:buChar char="•"/>
            </a:pPr>
            <a:r>
              <a:rPr lang="en-US" sz="1100" dirty="0">
                <a:solidFill>
                  <a:schemeClr val="tx2"/>
                </a:solidFill>
                <a:effectLst/>
              </a:rPr>
              <a:t>Through using CNC, we could achieve an accuracy of 76 per cent in grading pictures into three historical phases (yourself in 1400-1759, 1760-1870 and 1870 to the present day), whereas a precision of 62 per cent could be achieved in classifying pictures in five historical phases (1400-1599, 1600-1650, 1651-1719, 1720-1799, 1800).</a:t>
            </a:r>
          </a:p>
          <a:p>
            <a:pPr marL="285750" indent="-285750" algn="just">
              <a:lnSpc>
                <a:spcPct val="140000"/>
              </a:lnSpc>
              <a:spcAft>
                <a:spcPts val="800"/>
              </a:spcAft>
              <a:buClr>
                <a:schemeClr val="bg2">
                  <a:lumMod val="75000"/>
                </a:schemeClr>
              </a:buClr>
              <a:buFont typeface="Arial" panose="020B0604020202020204" pitchFamily="34" charset="0"/>
              <a:buChar char="•"/>
            </a:pPr>
            <a:r>
              <a:rPr lang="en-US" sz="1100" dirty="0">
                <a:solidFill>
                  <a:schemeClr val="tx2"/>
                </a:solidFill>
                <a:effectLst/>
              </a:rPr>
              <a:t>This distinction is a complicated issue because there are few picture samples in the dataset. To order to avoid the creation of more complicated CNN architectures, we have also equipped neural network models on a computer. Research on this deeper classification issue might theoretically increase its reliability, but a more extensive dataset might hopefully lead to more reliable performance.</a:t>
            </a:r>
          </a:p>
          <a:p>
            <a:pPr marL="285750" indent="-285750" algn="just">
              <a:lnSpc>
                <a:spcPct val="140000"/>
              </a:lnSpc>
              <a:spcAft>
                <a:spcPts val="800"/>
              </a:spcAft>
              <a:buClr>
                <a:schemeClr val="bg2">
                  <a:lumMod val="75000"/>
                </a:schemeClr>
              </a:buClr>
              <a:buFont typeface="Arial" panose="020B0604020202020204" pitchFamily="34" charset="0"/>
              <a:buChar char="•"/>
            </a:pPr>
            <a:r>
              <a:rPr lang="en-US" sz="1100" dirty="0">
                <a:solidFill>
                  <a:schemeClr val="tx2"/>
                </a:solidFill>
                <a:effectLst/>
              </a:rPr>
              <a:t>Further research may be performed in the area of the transference of the neural types, which </a:t>
            </a:r>
            <a:r>
              <a:rPr lang="en-US" sz="1100" dirty="0" err="1">
                <a:solidFill>
                  <a:schemeClr val="tx2"/>
                </a:solidFill>
                <a:effectLst/>
              </a:rPr>
              <a:t>Gatys</a:t>
            </a:r>
            <a:r>
              <a:rPr lang="en-US" sz="1100" dirty="0">
                <a:solidFill>
                  <a:schemeClr val="tx2"/>
                </a:solidFill>
                <a:effectLst/>
              </a:rPr>
              <a:t> et al. first introduced in 2015, where a neural network is capable of catching the visual style of an image and converting it into a specific picture because this method involves substantial study and testing in philosophy and theoretical application.</a:t>
            </a:r>
          </a:p>
        </p:txBody>
      </p:sp>
      <p:sp>
        <p:nvSpPr>
          <p:cNvPr id="140" name="Freeform 19">
            <a:extLst>
              <a:ext uri="{FF2B5EF4-FFF2-40B4-BE49-F238E27FC236}">
                <a16:creationId xmlns:a16="http://schemas.microsoft.com/office/drawing/2014/main" id="{25703CD1-3965-43FB-8408-77151BBD2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86479" y="2061963"/>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8236AF27-E29A-4BE1-835F-3E58632F5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71242" y="2259521"/>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07E576E3-1896-4383-AFF8-4192A4D6E8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2125" y="46007"/>
            <a:ext cx="4152218" cy="6802515"/>
            <a:chOff x="7812125" y="-35029"/>
            <a:chExt cx="4152218" cy="6883552"/>
          </a:xfrm>
        </p:grpSpPr>
        <p:sp>
          <p:nvSpPr>
            <p:cNvPr id="145" name="Freeform 8">
              <a:extLst>
                <a:ext uri="{FF2B5EF4-FFF2-40B4-BE49-F238E27FC236}">
                  <a16:creationId xmlns:a16="http://schemas.microsoft.com/office/drawing/2014/main" id="{CFEBBA01-5D63-4547-B01C-06446F8EA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189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
              <a:extLst>
                <a:ext uri="{FF2B5EF4-FFF2-40B4-BE49-F238E27FC236}">
                  <a16:creationId xmlns:a16="http://schemas.microsoft.com/office/drawing/2014/main" id="{B151F0C2-EB37-4394-85D8-631C639D6E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4461" y="152662"/>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5">
              <a:extLst>
                <a:ext uri="{FF2B5EF4-FFF2-40B4-BE49-F238E27FC236}">
                  <a16:creationId xmlns:a16="http://schemas.microsoft.com/office/drawing/2014/main" id="{16BA0741-61D0-4B78-99A2-84727B154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5544" y="739526"/>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8">
              <a:extLst>
                <a:ext uri="{FF2B5EF4-FFF2-40B4-BE49-F238E27FC236}">
                  <a16:creationId xmlns:a16="http://schemas.microsoft.com/office/drawing/2014/main" id="{608BEE1D-8947-4860-92E2-DF5E72617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1805" y="41011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52">
              <a:extLst>
                <a:ext uri="{FF2B5EF4-FFF2-40B4-BE49-F238E27FC236}">
                  <a16:creationId xmlns:a16="http://schemas.microsoft.com/office/drawing/2014/main" id="{23477C11-8260-4FBB-821B-620D7E4C7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73512" y="451020"/>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4">
              <a:extLst>
                <a:ext uri="{FF2B5EF4-FFF2-40B4-BE49-F238E27FC236}">
                  <a16:creationId xmlns:a16="http://schemas.microsoft.com/office/drawing/2014/main" id="{E1B67178-0C14-4601-BF94-91DCCCD9E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50440" y="6146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9">
              <a:extLst>
                <a:ext uri="{FF2B5EF4-FFF2-40B4-BE49-F238E27FC236}">
                  <a16:creationId xmlns:a16="http://schemas.microsoft.com/office/drawing/2014/main" id="{EDEB60C8-CA29-46D3-9AA7-9F7A1252D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30052" y="25592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78">
              <a:extLst>
                <a:ext uri="{FF2B5EF4-FFF2-40B4-BE49-F238E27FC236}">
                  <a16:creationId xmlns:a16="http://schemas.microsoft.com/office/drawing/2014/main" id="{9E5C2B83-454B-4951-8B08-3D617778E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10818" y="72146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79">
              <a:extLst>
                <a:ext uri="{FF2B5EF4-FFF2-40B4-BE49-F238E27FC236}">
                  <a16:creationId xmlns:a16="http://schemas.microsoft.com/office/drawing/2014/main" id="{AFAD21A0-BC8E-4635-AFFB-E87CD92C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57583" y="742705"/>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84">
              <a:extLst>
                <a:ext uri="{FF2B5EF4-FFF2-40B4-BE49-F238E27FC236}">
                  <a16:creationId xmlns:a16="http://schemas.microsoft.com/office/drawing/2014/main" id="{4B01379C-61AE-4191-B726-E8A6D84B9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2308" y="51687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6">
              <a:extLst>
                <a:ext uri="{FF2B5EF4-FFF2-40B4-BE49-F238E27FC236}">
                  <a16:creationId xmlns:a16="http://schemas.microsoft.com/office/drawing/2014/main" id="{38F67446-9956-4CD9-B003-A772F2158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02277" y="1708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FBA47277-EA28-45EB-80A0-64DA80757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7976" y="5894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10">
              <a:extLst>
                <a:ext uri="{FF2B5EF4-FFF2-40B4-BE49-F238E27FC236}">
                  <a16:creationId xmlns:a16="http://schemas.microsoft.com/office/drawing/2014/main" id="{F74A8421-8E72-4D0B-A55B-E4EC1DCAC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15700" y="34165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23">
              <a:extLst>
                <a:ext uri="{FF2B5EF4-FFF2-40B4-BE49-F238E27FC236}">
                  <a16:creationId xmlns:a16="http://schemas.microsoft.com/office/drawing/2014/main" id="{779CF57F-496E-4365-8D91-7326A2120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97412" y="21405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30">
              <a:extLst>
                <a:ext uri="{FF2B5EF4-FFF2-40B4-BE49-F238E27FC236}">
                  <a16:creationId xmlns:a16="http://schemas.microsoft.com/office/drawing/2014/main" id="{160F21FA-063A-4C1C-A5D4-60AD79CB2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70633" y="50330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35">
              <a:extLst>
                <a:ext uri="{FF2B5EF4-FFF2-40B4-BE49-F238E27FC236}">
                  <a16:creationId xmlns:a16="http://schemas.microsoft.com/office/drawing/2014/main" id="{8FABF168-1906-4AE6-B3F5-15EEE8CAD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75569" y="70943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5">
              <a:extLst>
                <a:ext uri="{FF2B5EF4-FFF2-40B4-BE49-F238E27FC236}">
                  <a16:creationId xmlns:a16="http://schemas.microsoft.com/office/drawing/2014/main" id="{72F9124E-1C2B-47FD-84F9-256BBABDF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9868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31">
              <a:extLst>
                <a:ext uri="{FF2B5EF4-FFF2-40B4-BE49-F238E27FC236}">
                  <a16:creationId xmlns:a16="http://schemas.microsoft.com/office/drawing/2014/main" id="{F8E5A5B8-608D-41E9-80D8-30354569F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8154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36">
              <a:extLst>
                <a:ext uri="{FF2B5EF4-FFF2-40B4-BE49-F238E27FC236}">
                  <a16:creationId xmlns:a16="http://schemas.microsoft.com/office/drawing/2014/main" id="{F359FC54-371A-45E1-BC00-CC4B391E9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047123"/>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41">
              <a:extLst>
                <a:ext uri="{FF2B5EF4-FFF2-40B4-BE49-F238E27FC236}">
                  <a16:creationId xmlns:a16="http://schemas.microsoft.com/office/drawing/2014/main" id="{92CACDFB-D6E2-43E1-AD6A-8DEF07D6F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2791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49">
              <a:extLst>
                <a:ext uri="{FF2B5EF4-FFF2-40B4-BE49-F238E27FC236}">
                  <a16:creationId xmlns:a16="http://schemas.microsoft.com/office/drawing/2014/main" id="{369D6F1B-277E-4BFA-802A-DBB2994A19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0834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D5434E53-B08F-4ACA-91A1-72DD4A438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4712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85">
              <a:extLst>
                <a:ext uri="{FF2B5EF4-FFF2-40B4-BE49-F238E27FC236}">
                  <a16:creationId xmlns:a16="http://schemas.microsoft.com/office/drawing/2014/main" id="{31AA32B8-ECA1-4652-A7F6-C64A16483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3501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87">
              <a:extLst>
                <a:ext uri="{FF2B5EF4-FFF2-40B4-BE49-F238E27FC236}">
                  <a16:creationId xmlns:a16="http://schemas.microsoft.com/office/drawing/2014/main" id="{D5A98D8E-922A-450B-BAC7-624373E87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5805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17">
              <a:extLst>
                <a:ext uri="{FF2B5EF4-FFF2-40B4-BE49-F238E27FC236}">
                  <a16:creationId xmlns:a16="http://schemas.microsoft.com/office/drawing/2014/main" id="{1AAA8D66-0CB7-4E6F-A817-5DA6D1D9E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59773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18">
              <a:extLst>
                <a:ext uri="{FF2B5EF4-FFF2-40B4-BE49-F238E27FC236}">
                  <a16:creationId xmlns:a16="http://schemas.microsoft.com/office/drawing/2014/main" id="{7B8A3B09-BC97-4F21-94E9-5C5952669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5550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9">
              <a:extLst>
                <a:ext uri="{FF2B5EF4-FFF2-40B4-BE49-F238E27FC236}">
                  <a16:creationId xmlns:a16="http://schemas.microsoft.com/office/drawing/2014/main" id="{3E575223-DEC9-4512-ACB3-7EF79DFE8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8140" y="628668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39">
              <a:extLst>
                <a:ext uri="{FF2B5EF4-FFF2-40B4-BE49-F238E27FC236}">
                  <a16:creationId xmlns:a16="http://schemas.microsoft.com/office/drawing/2014/main" id="{A2F60DB8-8105-41B6-A657-59AC8FAD4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4589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44">
              <a:extLst>
                <a:ext uri="{FF2B5EF4-FFF2-40B4-BE49-F238E27FC236}">
                  <a16:creationId xmlns:a16="http://schemas.microsoft.com/office/drawing/2014/main" id="{8E5C413D-130F-40EF-986E-3803AA20D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08736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45">
              <a:extLst>
                <a:ext uri="{FF2B5EF4-FFF2-40B4-BE49-F238E27FC236}">
                  <a16:creationId xmlns:a16="http://schemas.microsoft.com/office/drawing/2014/main" id="{AA0BCB10-8327-484F-A6E0-A2BBA90B1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29902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8">
              <a:extLst>
                <a:ext uri="{FF2B5EF4-FFF2-40B4-BE49-F238E27FC236}">
                  <a16:creationId xmlns:a16="http://schemas.microsoft.com/office/drawing/2014/main" id="{42BBD930-764C-4A48-9EFE-3D7BD59D2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9098" y="673513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8">
              <a:extLst>
                <a:ext uri="{FF2B5EF4-FFF2-40B4-BE49-F238E27FC236}">
                  <a16:creationId xmlns:a16="http://schemas.microsoft.com/office/drawing/2014/main" id="{81F2F622-5B4D-47DB-8E8E-C6C509013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51280" y="3532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8">
              <a:extLst>
                <a:ext uri="{FF2B5EF4-FFF2-40B4-BE49-F238E27FC236}">
                  <a16:creationId xmlns:a16="http://schemas.microsoft.com/office/drawing/2014/main" id="{D11F209F-C153-40EF-9687-AC9B7EDC3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51457" y="975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06">
              <a:extLst>
                <a:ext uri="{FF2B5EF4-FFF2-40B4-BE49-F238E27FC236}">
                  <a16:creationId xmlns:a16="http://schemas.microsoft.com/office/drawing/2014/main" id="{F2C892FE-0BCC-436C-A56C-75F22A532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30707" y="18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06">
              <a:extLst>
                <a:ext uri="{FF2B5EF4-FFF2-40B4-BE49-F238E27FC236}">
                  <a16:creationId xmlns:a16="http://schemas.microsoft.com/office/drawing/2014/main" id="{C04D8270-78E5-442F-A13E-8F36B46D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714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8">
              <a:extLst>
                <a:ext uri="{FF2B5EF4-FFF2-40B4-BE49-F238E27FC236}">
                  <a16:creationId xmlns:a16="http://schemas.microsoft.com/office/drawing/2014/main" id="{2364C396-D32B-4204-BE3D-7978AEC4A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6921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0">
              <a:extLst>
                <a:ext uri="{FF2B5EF4-FFF2-40B4-BE49-F238E27FC236}">
                  <a16:creationId xmlns:a16="http://schemas.microsoft.com/office/drawing/2014/main" id="{94890050-B99A-49B3-AA43-B907D7BC40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18346" y="12582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5">
              <a:extLst>
                <a:ext uri="{FF2B5EF4-FFF2-40B4-BE49-F238E27FC236}">
                  <a16:creationId xmlns:a16="http://schemas.microsoft.com/office/drawing/2014/main" id="{4F10F360-2A8A-47C7-97F1-39C21A3E0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22276" y="64001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8">
              <a:extLst>
                <a:ext uri="{FF2B5EF4-FFF2-40B4-BE49-F238E27FC236}">
                  <a16:creationId xmlns:a16="http://schemas.microsoft.com/office/drawing/2014/main" id="{B941FB0E-BF49-4CEF-8D20-36B788D3B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25690" y="38327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52">
              <a:extLst>
                <a:ext uri="{FF2B5EF4-FFF2-40B4-BE49-F238E27FC236}">
                  <a16:creationId xmlns:a16="http://schemas.microsoft.com/office/drawing/2014/main" id="{162B6B81-4CA7-440F-8815-60920B9603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07397" y="42417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54">
              <a:extLst>
                <a:ext uri="{FF2B5EF4-FFF2-40B4-BE49-F238E27FC236}">
                  <a16:creationId xmlns:a16="http://schemas.microsoft.com/office/drawing/2014/main" id="{D5ECC74F-C23A-4D14-8843-30C85D26D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2340" y="68446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59">
              <a:extLst>
                <a:ext uri="{FF2B5EF4-FFF2-40B4-BE49-F238E27FC236}">
                  <a16:creationId xmlns:a16="http://schemas.microsoft.com/office/drawing/2014/main" id="{169EAE32-FA5D-417A-9E3D-ED5FC3A9C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63937" y="22908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78">
              <a:extLst>
                <a:ext uri="{FF2B5EF4-FFF2-40B4-BE49-F238E27FC236}">
                  <a16:creationId xmlns:a16="http://schemas.microsoft.com/office/drawing/2014/main" id="{81E3B909-6FF7-4890-B0F9-AF9949309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44703" y="69462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84">
              <a:extLst>
                <a:ext uri="{FF2B5EF4-FFF2-40B4-BE49-F238E27FC236}">
                  <a16:creationId xmlns:a16="http://schemas.microsoft.com/office/drawing/2014/main" id="{8A143A49-AE2E-4E58-80F5-ED3669450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26193" y="49003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86">
              <a:extLst>
                <a:ext uri="{FF2B5EF4-FFF2-40B4-BE49-F238E27FC236}">
                  <a16:creationId xmlns:a16="http://schemas.microsoft.com/office/drawing/2014/main" id="{CABDA8BE-A80E-4A04-8F32-5125E97D0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36162" y="14402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06">
              <a:extLst>
                <a:ext uri="{FF2B5EF4-FFF2-40B4-BE49-F238E27FC236}">
                  <a16:creationId xmlns:a16="http://schemas.microsoft.com/office/drawing/2014/main" id="{F6679A4D-9FFD-4D03-9A13-3A08FDCE9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71861" y="56264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10">
              <a:extLst>
                <a:ext uri="{FF2B5EF4-FFF2-40B4-BE49-F238E27FC236}">
                  <a16:creationId xmlns:a16="http://schemas.microsoft.com/office/drawing/2014/main" id="{F8AE33DF-4319-45F4-A184-8C61154F1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49585" y="3148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23">
              <a:extLst>
                <a:ext uri="{FF2B5EF4-FFF2-40B4-BE49-F238E27FC236}">
                  <a16:creationId xmlns:a16="http://schemas.microsoft.com/office/drawing/2014/main" id="{203B12AA-A3BD-4B7B-B036-18BB772340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31297" y="18721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30">
              <a:extLst>
                <a:ext uri="{FF2B5EF4-FFF2-40B4-BE49-F238E27FC236}">
                  <a16:creationId xmlns:a16="http://schemas.microsoft.com/office/drawing/2014/main" id="{8B3AB77A-1475-48E6-B794-BAFBE891FF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04518" y="47646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35">
              <a:extLst>
                <a:ext uri="{FF2B5EF4-FFF2-40B4-BE49-F238E27FC236}">
                  <a16:creationId xmlns:a16="http://schemas.microsoft.com/office/drawing/2014/main" id="{799215C2-6C9A-474F-A5A4-C0B64A7F8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05326" y="74397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25">
              <a:extLst>
                <a:ext uri="{FF2B5EF4-FFF2-40B4-BE49-F238E27FC236}">
                  <a16:creationId xmlns:a16="http://schemas.microsoft.com/office/drawing/2014/main" id="{4CE3BA64-0E28-4234-BB1F-291B79709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7184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31">
              <a:extLst>
                <a:ext uri="{FF2B5EF4-FFF2-40B4-BE49-F238E27FC236}">
                  <a16:creationId xmlns:a16="http://schemas.microsoft.com/office/drawing/2014/main" id="{67D91C73-C376-4277-9EFD-9FD0470AD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547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41">
              <a:extLst>
                <a:ext uri="{FF2B5EF4-FFF2-40B4-BE49-F238E27FC236}">
                  <a16:creationId xmlns:a16="http://schemas.microsoft.com/office/drawing/2014/main" id="{3B663AEA-3170-47F1-999C-74A61A961D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11455" y="612445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49">
              <a:extLst>
                <a:ext uri="{FF2B5EF4-FFF2-40B4-BE49-F238E27FC236}">
                  <a16:creationId xmlns:a16="http://schemas.microsoft.com/office/drawing/2014/main" id="{D1A61960-42E0-4162-9516-2A7EC18F9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48150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70">
              <a:extLst>
                <a:ext uri="{FF2B5EF4-FFF2-40B4-BE49-F238E27FC236}">
                  <a16:creationId xmlns:a16="http://schemas.microsoft.com/office/drawing/2014/main" id="{409D0999-B4C1-4806-8388-89F9DA6CB1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2028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85">
              <a:extLst>
                <a:ext uri="{FF2B5EF4-FFF2-40B4-BE49-F238E27FC236}">
                  <a16:creationId xmlns:a16="http://schemas.microsoft.com/office/drawing/2014/main" id="{D281BE1A-6972-4D40-B89F-7D3B35E0AB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0817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87">
              <a:extLst>
                <a:ext uri="{FF2B5EF4-FFF2-40B4-BE49-F238E27FC236}">
                  <a16:creationId xmlns:a16="http://schemas.microsoft.com/office/drawing/2014/main" id="{101325E8-3735-4D9E-AD4A-940C5B14F1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3121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3">
              <a:extLst>
                <a:ext uri="{FF2B5EF4-FFF2-40B4-BE49-F238E27FC236}">
                  <a16:creationId xmlns:a16="http://schemas.microsoft.com/office/drawing/2014/main" id="{0B6F7609-A46F-495F-ACA3-C299FBDD2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34692" y="672666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17">
              <a:extLst>
                <a:ext uri="{FF2B5EF4-FFF2-40B4-BE49-F238E27FC236}">
                  <a16:creationId xmlns:a16="http://schemas.microsoft.com/office/drawing/2014/main" id="{A0A8F5DC-6AEA-4EE6-B393-417DA1EDA6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5053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18">
              <a:extLst>
                <a:ext uri="{FF2B5EF4-FFF2-40B4-BE49-F238E27FC236}">
                  <a16:creationId xmlns:a16="http://schemas.microsoft.com/office/drawing/2014/main" id="{7EEFD3A9-D993-4A34-849E-2CC00645F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95351" y="652821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19">
              <a:extLst>
                <a:ext uri="{FF2B5EF4-FFF2-40B4-BE49-F238E27FC236}">
                  <a16:creationId xmlns:a16="http://schemas.microsoft.com/office/drawing/2014/main" id="{5C65C06C-6AE3-4741-A0B0-AB4626AA8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82025" y="621553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39">
              <a:extLst>
                <a:ext uri="{FF2B5EF4-FFF2-40B4-BE49-F238E27FC236}">
                  <a16:creationId xmlns:a16="http://schemas.microsoft.com/office/drawing/2014/main" id="{E1086A18-29F9-4452-B314-8C4159833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67271" y="6532704"/>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44">
              <a:extLst>
                <a:ext uri="{FF2B5EF4-FFF2-40B4-BE49-F238E27FC236}">
                  <a16:creationId xmlns:a16="http://schemas.microsoft.com/office/drawing/2014/main" id="{04F4D575-818F-4EDA-8D6F-4FB2DE6749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30130" y="606051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45">
              <a:extLst>
                <a:ext uri="{FF2B5EF4-FFF2-40B4-BE49-F238E27FC236}">
                  <a16:creationId xmlns:a16="http://schemas.microsoft.com/office/drawing/2014/main" id="{0E161E48-85EB-4A49-BC06-364995C517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6440" y="627218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8">
              <a:extLst>
                <a:ext uri="{FF2B5EF4-FFF2-40B4-BE49-F238E27FC236}">
                  <a16:creationId xmlns:a16="http://schemas.microsoft.com/office/drawing/2014/main" id="{12412E23-0A88-4F9B-93D5-83AB1CBD47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72983" y="672193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8">
              <a:extLst>
                <a:ext uri="{FF2B5EF4-FFF2-40B4-BE49-F238E27FC236}">
                  <a16:creationId xmlns:a16="http://schemas.microsoft.com/office/drawing/2014/main" id="{35CA5C8C-D72C-482D-9453-B29DFEEE4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5165" y="84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8">
              <a:extLst>
                <a:ext uri="{FF2B5EF4-FFF2-40B4-BE49-F238E27FC236}">
                  <a16:creationId xmlns:a16="http://schemas.microsoft.com/office/drawing/2014/main" id="{9A71EDCD-24BC-4A17-9B64-DC1E2858A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85342" y="7068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06">
              <a:extLst>
                <a:ext uri="{FF2B5EF4-FFF2-40B4-BE49-F238E27FC236}">
                  <a16:creationId xmlns:a16="http://schemas.microsoft.com/office/drawing/2014/main" id="{A50F6063-95E3-4BDF-B880-F33DCD1E2C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10400" y="4586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06">
              <a:extLst>
                <a:ext uri="{FF2B5EF4-FFF2-40B4-BE49-F238E27FC236}">
                  <a16:creationId xmlns:a16="http://schemas.microsoft.com/office/drawing/2014/main" id="{E1FA8E71-2DDE-4E51-9875-B964A6934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8767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0">
              <a:extLst>
                <a:ext uri="{FF2B5EF4-FFF2-40B4-BE49-F238E27FC236}">
                  <a16:creationId xmlns:a16="http://schemas.microsoft.com/office/drawing/2014/main" id="{199A2DF2-B31D-408E-8626-2C40CC0B21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87069" y="16647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5">
              <a:extLst>
                <a:ext uri="{FF2B5EF4-FFF2-40B4-BE49-F238E27FC236}">
                  <a16:creationId xmlns:a16="http://schemas.microsoft.com/office/drawing/2014/main" id="{38277593-F182-4499-B80F-3E529D8D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90999" y="680674"/>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8">
              <a:extLst>
                <a:ext uri="{FF2B5EF4-FFF2-40B4-BE49-F238E27FC236}">
                  <a16:creationId xmlns:a16="http://schemas.microsoft.com/office/drawing/2014/main" id="{C83EF657-5D67-4019-9E20-17CCD4C58E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94413" y="423931"/>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8">
              <a:extLst>
                <a:ext uri="{FF2B5EF4-FFF2-40B4-BE49-F238E27FC236}">
                  <a16:creationId xmlns:a16="http://schemas.microsoft.com/office/drawing/2014/main" id="{3B992048-CE4D-4C79-8265-F49ACF10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2192" y="66839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23">
              <a:extLst>
                <a:ext uri="{FF2B5EF4-FFF2-40B4-BE49-F238E27FC236}">
                  <a16:creationId xmlns:a16="http://schemas.microsoft.com/office/drawing/2014/main" id="{6B0E5B35-D3B7-4BEB-839F-D258E79A0F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4268" y="87679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26">
              <a:extLst>
                <a:ext uri="{FF2B5EF4-FFF2-40B4-BE49-F238E27FC236}">
                  <a16:creationId xmlns:a16="http://schemas.microsoft.com/office/drawing/2014/main" id="{0A5309F9-3D88-4474-ABD7-B61C20EEA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1492" y="136050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27">
              <a:extLst>
                <a:ext uri="{FF2B5EF4-FFF2-40B4-BE49-F238E27FC236}">
                  <a16:creationId xmlns:a16="http://schemas.microsoft.com/office/drawing/2014/main" id="{C4D0EC36-D809-4017-A7B7-70EF53250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1968" y="179760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28">
              <a:extLst>
                <a:ext uri="{FF2B5EF4-FFF2-40B4-BE49-F238E27FC236}">
                  <a16:creationId xmlns:a16="http://schemas.microsoft.com/office/drawing/2014/main" id="{FBDEBED8-29DF-4480-8174-2215AF3ED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9052" y="157501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30">
              <a:extLst>
                <a:ext uri="{FF2B5EF4-FFF2-40B4-BE49-F238E27FC236}">
                  <a16:creationId xmlns:a16="http://schemas.microsoft.com/office/drawing/2014/main" id="{3444EF1F-615A-46FF-ABD9-F8C3E27AF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4302" y="111811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43">
              <a:extLst>
                <a:ext uri="{FF2B5EF4-FFF2-40B4-BE49-F238E27FC236}">
                  <a16:creationId xmlns:a16="http://schemas.microsoft.com/office/drawing/2014/main" id="{47063C05-57F6-44CA-9FD0-6206D1A0C4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08294" y="82600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51">
              <a:extLst>
                <a:ext uri="{FF2B5EF4-FFF2-40B4-BE49-F238E27FC236}">
                  <a16:creationId xmlns:a16="http://schemas.microsoft.com/office/drawing/2014/main" id="{73C07EAB-D311-4701-AF3F-FB2F55FEC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1263" y="98042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52">
              <a:extLst>
                <a:ext uri="{FF2B5EF4-FFF2-40B4-BE49-F238E27FC236}">
                  <a16:creationId xmlns:a16="http://schemas.microsoft.com/office/drawing/2014/main" id="{26072D6D-FE3B-47A4-8F9D-711D9F617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78268" y="41599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53">
              <a:extLst>
                <a:ext uri="{FF2B5EF4-FFF2-40B4-BE49-F238E27FC236}">
                  <a16:creationId xmlns:a16="http://schemas.microsoft.com/office/drawing/2014/main" id="{0FAA55A3-30BC-408E-8D76-63F4A114E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9349" y="121919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54">
              <a:extLst>
                <a:ext uri="{FF2B5EF4-FFF2-40B4-BE49-F238E27FC236}">
                  <a16:creationId xmlns:a16="http://schemas.microsoft.com/office/drawing/2014/main" id="{94A75CDE-F5FD-4343-800E-D6683426D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5196" y="57961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55">
              <a:extLst>
                <a:ext uri="{FF2B5EF4-FFF2-40B4-BE49-F238E27FC236}">
                  <a16:creationId xmlns:a16="http://schemas.microsoft.com/office/drawing/2014/main" id="{BDB3210B-EBD6-49C4-B615-F17B281B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9209" y="142879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56">
              <a:extLst>
                <a:ext uri="{FF2B5EF4-FFF2-40B4-BE49-F238E27FC236}">
                  <a16:creationId xmlns:a16="http://schemas.microsoft.com/office/drawing/2014/main" id="{D85BCAD4-3F0F-401D-8253-E514BE040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8905" y="225883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57">
              <a:extLst>
                <a:ext uri="{FF2B5EF4-FFF2-40B4-BE49-F238E27FC236}">
                  <a16:creationId xmlns:a16="http://schemas.microsoft.com/office/drawing/2014/main" id="{176EC456-36D0-4751-86EE-E8E5D48EB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5358" y="163854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9">
              <a:extLst>
                <a:ext uri="{FF2B5EF4-FFF2-40B4-BE49-F238E27FC236}">
                  <a16:creationId xmlns:a16="http://schemas.microsoft.com/office/drawing/2014/main" id="{E6CC98B0-1624-48FE-98C5-66620ECF7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4808" y="22089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60">
              <a:extLst>
                <a:ext uri="{FF2B5EF4-FFF2-40B4-BE49-F238E27FC236}">
                  <a16:creationId xmlns:a16="http://schemas.microsoft.com/office/drawing/2014/main" id="{8D98D9B3-C3C3-42B4-A836-2FDAAF9F2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039" y="186833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61">
              <a:extLst>
                <a:ext uri="{FF2B5EF4-FFF2-40B4-BE49-F238E27FC236}">
                  <a16:creationId xmlns:a16="http://schemas.microsoft.com/office/drawing/2014/main" id="{A203AABB-A7B2-4544-88FB-2DB3A7CCC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6336" y="2102695"/>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78">
              <a:extLst>
                <a:ext uri="{FF2B5EF4-FFF2-40B4-BE49-F238E27FC236}">
                  <a16:creationId xmlns:a16="http://schemas.microsoft.com/office/drawing/2014/main" id="{680D5D17-AC96-4E0F-ADB9-FCE1FF4CE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3739" y="68643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4">
              <a:extLst>
                <a:ext uri="{FF2B5EF4-FFF2-40B4-BE49-F238E27FC236}">
                  <a16:creationId xmlns:a16="http://schemas.microsoft.com/office/drawing/2014/main" id="{BF0C7978-F9E2-4005-9574-15B3FB553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229" y="48184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86">
              <a:extLst>
                <a:ext uri="{FF2B5EF4-FFF2-40B4-BE49-F238E27FC236}">
                  <a16:creationId xmlns:a16="http://schemas.microsoft.com/office/drawing/2014/main" id="{9CC06248-C521-4E65-9620-07D06F8933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5198" y="13583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06">
              <a:extLst>
                <a:ext uri="{FF2B5EF4-FFF2-40B4-BE49-F238E27FC236}">
                  <a16:creationId xmlns:a16="http://schemas.microsoft.com/office/drawing/2014/main" id="{705B6C10-6A43-4BBE-A52C-DC2DAECAF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0897" y="5544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10">
              <a:extLst>
                <a:ext uri="{FF2B5EF4-FFF2-40B4-BE49-F238E27FC236}">
                  <a16:creationId xmlns:a16="http://schemas.microsoft.com/office/drawing/2014/main" id="{5BA4A0DD-7264-46BB-8644-3C50941C9A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78621" y="30662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12">
              <a:extLst>
                <a:ext uri="{FF2B5EF4-FFF2-40B4-BE49-F238E27FC236}">
                  <a16:creationId xmlns:a16="http://schemas.microsoft.com/office/drawing/2014/main" id="{B452AC30-E9F4-4529-BD6E-5ADCDA533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8915" y="75716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23">
              <a:extLst>
                <a:ext uri="{FF2B5EF4-FFF2-40B4-BE49-F238E27FC236}">
                  <a16:creationId xmlns:a16="http://schemas.microsoft.com/office/drawing/2014/main" id="{68EDA7F2-4EE5-4AEC-A504-CB08F6B9A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60333" y="17902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30">
              <a:extLst>
                <a:ext uri="{FF2B5EF4-FFF2-40B4-BE49-F238E27FC236}">
                  <a16:creationId xmlns:a16="http://schemas.microsoft.com/office/drawing/2014/main" id="{5E189D22-8F54-46F8-9611-4F1FCC31B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3554" y="46827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35">
              <a:extLst>
                <a:ext uri="{FF2B5EF4-FFF2-40B4-BE49-F238E27FC236}">
                  <a16:creationId xmlns:a16="http://schemas.microsoft.com/office/drawing/2014/main" id="{B761794A-7FCE-4DAA-B710-803CA99F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5160" y="68845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5">
              <a:extLst>
                <a:ext uri="{FF2B5EF4-FFF2-40B4-BE49-F238E27FC236}">
                  <a16:creationId xmlns:a16="http://schemas.microsoft.com/office/drawing/2014/main" id="{20995D3A-FC68-4B79-9632-2BB10ECA87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7127" y="2790354"/>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6">
              <a:extLst>
                <a:ext uri="{FF2B5EF4-FFF2-40B4-BE49-F238E27FC236}">
                  <a16:creationId xmlns:a16="http://schemas.microsoft.com/office/drawing/2014/main" id="{49C159BB-7257-4A09-8C12-6AF61D711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8654" y="507474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7">
              <a:extLst>
                <a:ext uri="{FF2B5EF4-FFF2-40B4-BE49-F238E27FC236}">
                  <a16:creationId xmlns:a16="http://schemas.microsoft.com/office/drawing/2014/main" id="{F5CD4467-A569-43CF-86A0-79473F580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7084" y="2504041"/>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8">
              <a:extLst>
                <a:ext uri="{FF2B5EF4-FFF2-40B4-BE49-F238E27FC236}">
                  <a16:creationId xmlns:a16="http://schemas.microsoft.com/office/drawing/2014/main" id="{E4FC1A14-AE5B-4899-95DD-9C56237DA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5532" y="477570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9">
              <a:extLst>
                <a:ext uri="{FF2B5EF4-FFF2-40B4-BE49-F238E27FC236}">
                  <a16:creationId xmlns:a16="http://schemas.microsoft.com/office/drawing/2014/main" id="{EC77E2DE-CC58-4107-A404-885D2613A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3670" y="449523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1">
              <a:extLst>
                <a:ext uri="{FF2B5EF4-FFF2-40B4-BE49-F238E27FC236}">
                  <a16:creationId xmlns:a16="http://schemas.microsoft.com/office/drawing/2014/main" id="{0E497A22-C9CB-4ADE-AE43-9E6768B2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4031" y="423399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2">
              <a:extLst>
                <a:ext uri="{FF2B5EF4-FFF2-40B4-BE49-F238E27FC236}">
                  <a16:creationId xmlns:a16="http://schemas.microsoft.com/office/drawing/2014/main" id="{64056CC8-26C8-4739-B9F7-0F23B778A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5807" y="373151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3">
              <a:extLst>
                <a:ext uri="{FF2B5EF4-FFF2-40B4-BE49-F238E27FC236}">
                  <a16:creationId xmlns:a16="http://schemas.microsoft.com/office/drawing/2014/main" id="{CABABB06-E976-4F92-836D-60FC8F8D1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0272" y="3135487"/>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4">
              <a:extLst>
                <a:ext uri="{FF2B5EF4-FFF2-40B4-BE49-F238E27FC236}">
                  <a16:creationId xmlns:a16="http://schemas.microsoft.com/office/drawing/2014/main" id="{FD9DF2A8-9AFC-48B4-BF3A-14B73A84FB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0912" y="337541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C8825D2E-6C88-42BD-9C25-F3B9B332E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4647" y="397454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7">
              <a:extLst>
                <a:ext uri="{FF2B5EF4-FFF2-40B4-BE49-F238E27FC236}">
                  <a16:creationId xmlns:a16="http://schemas.microsoft.com/office/drawing/2014/main" id="{DE603ADB-B4D2-4A70-B88F-260F1D318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9626" y="538723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21">
              <a:extLst>
                <a:ext uri="{FF2B5EF4-FFF2-40B4-BE49-F238E27FC236}">
                  <a16:creationId xmlns:a16="http://schemas.microsoft.com/office/drawing/2014/main" id="{C2878743-161E-4A64-8B65-B4FCBF7B1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617" y="569839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29">
              <a:extLst>
                <a:ext uri="{FF2B5EF4-FFF2-40B4-BE49-F238E27FC236}">
                  <a16:creationId xmlns:a16="http://schemas.microsoft.com/office/drawing/2014/main" id="{0C654FE1-36CF-4690-9309-DABBF02F3B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8500" y="593709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31">
              <a:extLst>
                <a:ext uri="{FF2B5EF4-FFF2-40B4-BE49-F238E27FC236}">
                  <a16:creationId xmlns:a16="http://schemas.microsoft.com/office/drawing/2014/main" id="{7D6AB6E9-0118-49A0-8EBF-B42E9F738F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887" y="629616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32">
              <a:extLst>
                <a:ext uri="{FF2B5EF4-FFF2-40B4-BE49-F238E27FC236}">
                  <a16:creationId xmlns:a16="http://schemas.microsoft.com/office/drawing/2014/main" id="{69778DD7-B38B-4E4F-8202-45BA1DC3B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8381" y="326157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33">
              <a:extLst>
                <a:ext uri="{FF2B5EF4-FFF2-40B4-BE49-F238E27FC236}">
                  <a16:creationId xmlns:a16="http://schemas.microsoft.com/office/drawing/2014/main" id="{BD9887A7-6930-4D93-9DFD-01CA3CFB8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8294" y="4352882"/>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34">
              <a:extLst>
                <a:ext uri="{FF2B5EF4-FFF2-40B4-BE49-F238E27FC236}">
                  <a16:creationId xmlns:a16="http://schemas.microsoft.com/office/drawing/2014/main" id="{4052AE48-583B-48C9-A247-060CA2896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2224" y="535020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35">
              <a:extLst>
                <a:ext uri="{FF2B5EF4-FFF2-40B4-BE49-F238E27FC236}">
                  <a16:creationId xmlns:a16="http://schemas.microsoft.com/office/drawing/2014/main" id="{9FD5A422-7830-4B7A-A2ED-CA92A12C9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7876" y="456110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36">
              <a:extLst>
                <a:ext uri="{FF2B5EF4-FFF2-40B4-BE49-F238E27FC236}">
                  <a16:creationId xmlns:a16="http://schemas.microsoft.com/office/drawing/2014/main" id="{F9916F67-3F6A-4C0C-A067-87AF502B9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013" y="6012094"/>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37">
              <a:extLst>
                <a:ext uri="{FF2B5EF4-FFF2-40B4-BE49-F238E27FC236}">
                  <a16:creationId xmlns:a16="http://schemas.microsoft.com/office/drawing/2014/main" id="{F0CE1BEA-482A-497E-B5E5-8285D2A281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1779" y="3025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38">
              <a:extLst>
                <a:ext uri="{FF2B5EF4-FFF2-40B4-BE49-F238E27FC236}">
                  <a16:creationId xmlns:a16="http://schemas.microsoft.com/office/drawing/2014/main" id="{183BC246-BF63-4530-91A0-7BC015C6F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9448" y="4865727"/>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39">
              <a:extLst>
                <a:ext uri="{FF2B5EF4-FFF2-40B4-BE49-F238E27FC236}">
                  <a16:creationId xmlns:a16="http://schemas.microsoft.com/office/drawing/2014/main" id="{9377B4B9-6ED2-4872-9CFB-829BA2BEB4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1556" y="5106848"/>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40">
              <a:extLst>
                <a:ext uri="{FF2B5EF4-FFF2-40B4-BE49-F238E27FC236}">
                  <a16:creationId xmlns:a16="http://schemas.microsoft.com/office/drawing/2014/main" id="{0247E12E-39D9-4F0A-9185-30B9196F1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6520" y="2563549"/>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41">
              <a:extLst>
                <a:ext uri="{FF2B5EF4-FFF2-40B4-BE49-F238E27FC236}">
                  <a16:creationId xmlns:a16="http://schemas.microsoft.com/office/drawing/2014/main" id="{BFEB6B5F-CFDA-4E9B-9679-E2FE14DCC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013" y="624410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42">
              <a:extLst>
                <a:ext uri="{FF2B5EF4-FFF2-40B4-BE49-F238E27FC236}">
                  <a16:creationId xmlns:a16="http://schemas.microsoft.com/office/drawing/2014/main" id="{C7748D9D-4952-4BDA-A2D2-79CCCEBF3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181" y="55621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44">
              <a:extLst>
                <a:ext uri="{FF2B5EF4-FFF2-40B4-BE49-F238E27FC236}">
                  <a16:creationId xmlns:a16="http://schemas.microsoft.com/office/drawing/2014/main" id="{EEB14017-87F5-46EA-991E-69B78C60FD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971" y="40462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45">
              <a:extLst>
                <a:ext uri="{FF2B5EF4-FFF2-40B4-BE49-F238E27FC236}">
                  <a16:creationId xmlns:a16="http://schemas.microsoft.com/office/drawing/2014/main" id="{0289F161-F1B2-45F1-9E6E-79B9FB2CD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9820" y="580207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46">
              <a:extLst>
                <a:ext uri="{FF2B5EF4-FFF2-40B4-BE49-F238E27FC236}">
                  <a16:creationId xmlns:a16="http://schemas.microsoft.com/office/drawing/2014/main" id="{22AEAE03-AEFB-44B9-84C4-4108C54D9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879" y="2796168"/>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47">
              <a:extLst>
                <a:ext uri="{FF2B5EF4-FFF2-40B4-BE49-F238E27FC236}">
                  <a16:creationId xmlns:a16="http://schemas.microsoft.com/office/drawing/2014/main" id="{AC29BBAF-F380-49E2-A981-6892986B8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7024" y="3815119"/>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48">
              <a:extLst>
                <a:ext uri="{FF2B5EF4-FFF2-40B4-BE49-F238E27FC236}">
                  <a16:creationId xmlns:a16="http://schemas.microsoft.com/office/drawing/2014/main" id="{AA66B5C6-6339-49B7-B4DD-55A23AE24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2281" y="35816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49">
              <a:extLst>
                <a:ext uri="{FF2B5EF4-FFF2-40B4-BE49-F238E27FC236}">
                  <a16:creationId xmlns:a16="http://schemas.microsoft.com/office/drawing/2014/main" id="{914C6C7D-5E58-4233-8DDA-A30F9CCCD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0895" y="647331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70">
              <a:extLst>
                <a:ext uri="{FF2B5EF4-FFF2-40B4-BE49-F238E27FC236}">
                  <a16:creationId xmlns:a16="http://schemas.microsoft.com/office/drawing/2014/main" id="{F714D64F-6362-4339-A494-157C35F1B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120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85">
              <a:extLst>
                <a:ext uri="{FF2B5EF4-FFF2-40B4-BE49-F238E27FC236}">
                  <a16:creationId xmlns:a16="http://schemas.microsoft.com/office/drawing/2014/main" id="{291AFE89-581C-4100-9E75-FBFE3B3CA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0736" y="639998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87">
              <a:extLst>
                <a:ext uri="{FF2B5EF4-FFF2-40B4-BE49-F238E27FC236}">
                  <a16:creationId xmlns:a16="http://schemas.microsoft.com/office/drawing/2014/main" id="{AD4A100C-BD8A-47B9-98DF-A89593D4B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8215" y="6623023"/>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03">
              <a:extLst>
                <a:ext uri="{FF2B5EF4-FFF2-40B4-BE49-F238E27FC236}">
                  <a16:creationId xmlns:a16="http://schemas.microsoft.com/office/drawing/2014/main" id="{67CF13AE-D393-4F1F-A0D4-CB4EF09D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94939" y="603999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17">
              <a:extLst>
                <a:ext uri="{FF2B5EF4-FFF2-40B4-BE49-F238E27FC236}">
                  <a16:creationId xmlns:a16="http://schemas.microsoft.com/office/drawing/2014/main" id="{1C40F757-52FD-4397-8D3B-BAAE3CAA8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4234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18">
              <a:extLst>
                <a:ext uri="{FF2B5EF4-FFF2-40B4-BE49-F238E27FC236}">
                  <a16:creationId xmlns:a16="http://schemas.microsoft.com/office/drawing/2014/main" id="{AFB44554-A46E-4ABF-985F-9F1373F4F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154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19">
              <a:extLst>
                <a:ext uri="{FF2B5EF4-FFF2-40B4-BE49-F238E27FC236}">
                  <a16:creationId xmlns:a16="http://schemas.microsoft.com/office/drawing/2014/main" id="{9D73DFC7-DA1B-4BB7-BEED-58964E7C4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568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39">
              <a:extLst>
                <a:ext uri="{FF2B5EF4-FFF2-40B4-BE49-F238E27FC236}">
                  <a16:creationId xmlns:a16="http://schemas.microsoft.com/office/drawing/2014/main" id="{7A79C604-3A80-4307-8135-1E598DE8D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2451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44">
              <a:extLst>
                <a:ext uri="{FF2B5EF4-FFF2-40B4-BE49-F238E27FC236}">
                  <a16:creationId xmlns:a16="http://schemas.microsoft.com/office/drawing/2014/main" id="{4BA84D6B-68D3-4CB8-B469-DE762E2A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52331"/>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45">
              <a:extLst>
                <a:ext uri="{FF2B5EF4-FFF2-40B4-BE49-F238E27FC236}">
                  <a16:creationId xmlns:a16="http://schemas.microsoft.com/office/drawing/2014/main" id="{7E545DE1-7FB2-4352-B269-221E9F9B0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6399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8">
              <a:extLst>
                <a:ext uri="{FF2B5EF4-FFF2-40B4-BE49-F238E27FC236}">
                  <a16:creationId xmlns:a16="http://schemas.microsoft.com/office/drawing/2014/main" id="{0C828C7E-B8E1-49AA-B347-6718A2E59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1375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8">
              <a:extLst>
                <a:ext uri="{FF2B5EF4-FFF2-40B4-BE49-F238E27FC236}">
                  <a16:creationId xmlns:a16="http://schemas.microsoft.com/office/drawing/2014/main" id="{C9F0AA56-EBC6-4DFF-B579-0C273C4EC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6036" y="29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8">
              <a:extLst>
                <a:ext uri="{FF2B5EF4-FFF2-40B4-BE49-F238E27FC236}">
                  <a16:creationId xmlns:a16="http://schemas.microsoft.com/office/drawing/2014/main" id="{525179BD-87FA-498D-B2FA-1D9E181B4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4378" y="625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06">
              <a:extLst>
                <a:ext uri="{FF2B5EF4-FFF2-40B4-BE49-F238E27FC236}">
                  <a16:creationId xmlns:a16="http://schemas.microsoft.com/office/drawing/2014/main" id="{E2B5DFEF-C92E-4975-982C-D4504C5464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93628" y="-1623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06">
              <a:extLst>
                <a:ext uri="{FF2B5EF4-FFF2-40B4-BE49-F238E27FC236}">
                  <a16:creationId xmlns:a16="http://schemas.microsoft.com/office/drawing/2014/main" id="{5D39FC93-96CA-4E79-A082-390E743AB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6962" y="673212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49">
              <a:extLst>
                <a:ext uri="{FF2B5EF4-FFF2-40B4-BE49-F238E27FC236}">
                  <a16:creationId xmlns:a16="http://schemas.microsoft.com/office/drawing/2014/main" id="{59433BE7-B138-4615-8446-988E3A0D0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4941" y="604146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85">
              <a:extLst>
                <a:ext uri="{FF2B5EF4-FFF2-40B4-BE49-F238E27FC236}">
                  <a16:creationId xmlns:a16="http://schemas.microsoft.com/office/drawing/2014/main" id="{F57507B9-AAE3-428E-BFF3-3FDB15C379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97122" y="601085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85">
              <a:extLst>
                <a:ext uri="{FF2B5EF4-FFF2-40B4-BE49-F238E27FC236}">
                  <a16:creationId xmlns:a16="http://schemas.microsoft.com/office/drawing/2014/main" id="{B059686E-1D2A-4E16-8241-4E4673F4F7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754" y="81369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310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7611EE-E6A8-46FF-A308-2E6E67AF3E74}"/>
              </a:ext>
            </a:extLst>
          </p:cNvPr>
          <p:cNvSpPr txBox="1"/>
          <p:nvPr/>
        </p:nvSpPr>
        <p:spPr>
          <a:xfrm>
            <a:off x="490591" y="316395"/>
            <a:ext cx="6097712" cy="530594"/>
          </a:xfrm>
          <a:prstGeom prst="rect">
            <a:avLst/>
          </a:prstGeom>
          <a:noFill/>
        </p:spPr>
        <p:txBody>
          <a:bodyPr wrap="square">
            <a:spAutoFit/>
          </a:bodyPr>
          <a:lstStyle/>
          <a:p>
            <a:pPr algn="just">
              <a:lnSpc>
                <a:spcPct val="107000"/>
              </a:lnSpc>
              <a:spcAft>
                <a:spcPts val="80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S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CB7FD43-29CC-4A9C-BD03-AF8A8AC80DE8}"/>
              </a:ext>
            </a:extLst>
          </p:cNvPr>
          <p:cNvSpPr txBox="1"/>
          <p:nvPr/>
        </p:nvSpPr>
        <p:spPr>
          <a:xfrm>
            <a:off x="490591" y="1073020"/>
            <a:ext cx="10410290" cy="4921732"/>
          </a:xfrm>
          <a:prstGeom prst="rect">
            <a:avLst/>
          </a:prstGeom>
          <a:noFill/>
        </p:spPr>
        <p:txBody>
          <a:bodyPr wrap="square">
            <a:spAutoFit/>
          </a:bodyPr>
          <a:lstStyle/>
          <a:p>
            <a:pPr marL="342900" lvl="0" indent="-342900" algn="just">
              <a:lnSpc>
                <a:spcPct val="107000"/>
              </a:lnSpc>
              <a:buFont typeface="+mj-lt"/>
              <a:buAutoNum type="arabicPeriod"/>
            </a:pPr>
            <a:r>
              <a:rPr lang="en-SG"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Buduma</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 &amp; </a:t>
            </a:r>
            <a:r>
              <a:rPr lang="en-SG"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Lacascio</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 (2017). </a:t>
            </a:r>
            <a:r>
              <a:rPr lang="en-SG" sz="1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Fundamentals of Deep Learning. </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O’Reilly Media, Inc. </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Chollet, F. (2015). </a:t>
            </a:r>
            <a:r>
              <a:rPr lang="en-SG"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Keras</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GitHub. Retrieved from https://github.com/fchollet/keras </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SG"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Gatys</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 Ecker, A., &amp; </a:t>
            </a:r>
            <a:r>
              <a:rPr lang="en-SG"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Bethge</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(2015). A Neural Algorithm of Artistic Style. </a:t>
            </a:r>
            <a:r>
              <a:rPr lang="en-SG" sz="14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ArXiv</a:t>
            </a:r>
            <a:r>
              <a:rPr lang="en-SG" sz="1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e-print </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Hess, D., &amp; </a:t>
            </a:r>
            <a:r>
              <a:rPr lang="en-SG"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Hirschfelder</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 (2010). </a:t>
            </a:r>
            <a:r>
              <a:rPr lang="en-SG" sz="14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Barock</a:t>
            </a:r>
            <a:r>
              <a:rPr lang="en-SG" sz="1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Renaissance. Aufklärung. Kunst und Kultur </a:t>
            </a:r>
            <a:r>
              <a:rPr lang="en-SG" sz="14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vom</a:t>
            </a:r>
            <a:r>
              <a:rPr lang="en-SG" sz="1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16. bis </a:t>
            </a:r>
            <a:r>
              <a:rPr lang="en-SG" sz="14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zum</a:t>
            </a:r>
            <a:r>
              <a:rPr lang="en-SG" sz="1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18. </a:t>
            </a:r>
            <a:r>
              <a:rPr lang="en-SG" sz="14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Jahrhundert</a:t>
            </a:r>
            <a:r>
              <a:rPr lang="en-SG" sz="1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SG"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Germanisches</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SG"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Nationalmuseum</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Abt. Verlag. </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Hodge, S. (2014). </a:t>
            </a:r>
            <a:r>
              <a:rPr lang="en-SG" sz="1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50 </a:t>
            </a:r>
            <a:r>
              <a:rPr lang="en-SG" sz="14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Schlüsselideen</a:t>
            </a:r>
            <a:r>
              <a:rPr lang="en-SG" sz="1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Kunst. </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Springer-Verlag. </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SG"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Icoglu</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 Gunsel, B., &amp; </a:t>
            </a:r>
            <a:r>
              <a:rPr lang="en-SG"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Sariel</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 (2004). Classification and Indexing of Paintings Based on Art Movements. </a:t>
            </a:r>
            <a:r>
              <a:rPr lang="en-SG" sz="1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Signal Processing Conference. </a:t>
            </a: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Vienna: IEEE. </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P. F.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Felzenszwalb</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R. B.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Girshick</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D.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Mcallester</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and D. Ramanan, “Object detection with discriminatively trained part-based models,” IEEE Trans. Pattern Anal. Mach.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Intell</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vol. 32, no. 9, p. 1627, 2010.</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K. K. Sung and T.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Poggio</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“Example-based learning for view-based human face detection,” IEEE Trans. Pattern Anal. Mach.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Intell</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vol. 20, no. 1, pp. 39–51, 2002.</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C.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Wojek</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P. Dollar, B. Schiele, and P.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Perona</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“Pedestrian detection: An evaluation of the state of the art,” IEEE Trans. Pattern Anal. Mach.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Intell</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vol. 34, no. 4, p. 743, 2012.</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H.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Kobatake</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and Y. Yoshinaga, “Detection of spicules on mammogram based on skeleton analysis.” IEEE Trans. Med.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Imag</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vol. 15, no. 3, pp. 235–245, 1996.</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Y. Jia, E.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Shelhamer</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J. Donahue, S.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Karayev</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J. Long, R.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Girshick</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S.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Guadarrama</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and T. Darrell, “Caffe: Convolutional architecture for</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fast feature embedding,” in ACM MM, 2014.</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A.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Krizhevsky</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I.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Sutskever</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and G. E. Hinton, “</a:t>
            </a:r>
            <a:r>
              <a:rPr lang="en-SG" sz="1400" dirty="0" err="1">
                <a:effectLst/>
                <a:latin typeface="Times New Roman" panose="02020603050405020304" pitchFamily="18" charset="0"/>
                <a:ea typeface="Calibri" panose="020F0502020204030204" pitchFamily="34" charset="0"/>
                <a:cs typeface="Times New Roman" panose="02020603050405020304" pitchFamily="18" charset="0"/>
              </a:rPr>
              <a:t>Imagenet</a:t>
            </a: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classification with deep convolutional neural networks,” in NIPS, 2012.</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SG" sz="1400" dirty="0">
                <a:effectLst/>
                <a:latin typeface="Times New Roman" panose="02020603050405020304" pitchFamily="18" charset="0"/>
                <a:ea typeface="Calibri" panose="020F0502020204030204" pitchFamily="34" charset="0"/>
                <a:cs typeface="Times New Roman" panose="02020603050405020304" pitchFamily="18" charset="0"/>
              </a:rPr>
              <a:t> Z. Cao, T. Simon, S.-E. Wei, and Y. Sheikh, “Realtime multi-person 2d pose estimation using part affinity fields,” in CVPR, 2017.</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5700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6666A52B-5090-4703-ACE9-C63AB10660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933BD51B-53C3-4AA2-8BD3-AFDF9E98B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57941" y="-1157556"/>
            <a:ext cx="6858000" cy="9173882"/>
          </a:xfrm>
          <a:prstGeom prst="rect">
            <a:avLst/>
          </a:prstGeom>
          <a:gradFill>
            <a:gsLst>
              <a:gs pos="71000">
                <a:srgbClr val="000000">
                  <a:alpha val="0"/>
                </a:srgbClr>
              </a:gs>
              <a:gs pos="0">
                <a:schemeClr val="tx1"/>
              </a:gs>
              <a:gs pos="0">
                <a:srgbClr val="000000">
                  <a:alpha val="4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07C67-9269-4EDE-BB08-74A96F37BC36}"/>
              </a:ext>
            </a:extLst>
          </p:cNvPr>
          <p:cNvSpPr>
            <a:spLocks noGrp="1"/>
          </p:cNvSpPr>
          <p:nvPr>
            <p:ph type="ctrTitle"/>
          </p:nvPr>
        </p:nvSpPr>
        <p:spPr>
          <a:xfrm>
            <a:off x="636146" y="532204"/>
            <a:ext cx="6302117" cy="1800607"/>
          </a:xfrm>
        </p:spPr>
        <p:txBody>
          <a:bodyPr anchor="b">
            <a:normAutofit/>
          </a:bodyPr>
          <a:lstStyle/>
          <a:p>
            <a:pPr algn="l"/>
            <a:r>
              <a:rPr lang="en-IN" b="1"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Abstract</a:t>
            </a:r>
            <a:br>
              <a:rPr lang="en-SG"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SG" dirty="0">
              <a:solidFill>
                <a:srgbClr val="FFFFFF"/>
              </a:solidFill>
            </a:endParaRPr>
          </a:p>
        </p:txBody>
      </p:sp>
      <p:sp>
        <p:nvSpPr>
          <p:cNvPr id="3" name="Subtitle 2">
            <a:extLst>
              <a:ext uri="{FF2B5EF4-FFF2-40B4-BE49-F238E27FC236}">
                <a16:creationId xmlns:a16="http://schemas.microsoft.com/office/drawing/2014/main" id="{B50DBE4F-7EFD-4B89-8193-9088309C0D21}"/>
              </a:ext>
            </a:extLst>
          </p:cNvPr>
          <p:cNvSpPr>
            <a:spLocks noGrp="1"/>
          </p:cNvSpPr>
          <p:nvPr>
            <p:ph type="subTitle" idx="1"/>
          </p:nvPr>
        </p:nvSpPr>
        <p:spPr>
          <a:xfrm>
            <a:off x="482884" y="1664873"/>
            <a:ext cx="10403975" cy="4596037"/>
          </a:xfrm>
        </p:spPr>
        <p:txBody>
          <a:bodyPr anchor="t">
            <a:normAutofit/>
          </a:bodyPr>
          <a:lstStyle/>
          <a:p>
            <a:pPr algn="just">
              <a:lnSpc>
                <a:spcPct val="140000"/>
              </a:lnSpc>
            </a:pPr>
            <a:r>
              <a:rPr lang="en-IN" sz="1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In the past couple of decades, millions of photographs have been digitised. It has offered art critics and historians new possibilities. The lack of metadata and the semantic details used to identify these images, however, makes it challenging to find and access these art pictures. Finding similar artwork is a challenging job unless one recognises the exact title and creator. This problem is tackled by work in this project through the creation of unattended computer-vision methods that automatically construct metadata from art. More than 300,000 art photographs from our multimedia archive come from three sources: the Metropolitan Museum of Art, </a:t>
            </a:r>
            <a:r>
              <a:rPr lang="en-IN" sz="12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WikiArt</a:t>
            </a:r>
            <a:r>
              <a:rPr lang="en-IN" sz="1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and media. To achieve sustainability, we plan to create an immersive framework to discover the functionality extracted and to establish a suggestion program for art historians, academics and art lovers.</a:t>
            </a:r>
            <a:endParaRPr lang="en-SG" sz="12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40000"/>
              </a:lnSpc>
            </a:pPr>
            <a:endParaRPr lang="en-SG" sz="1200" dirty="0">
              <a:solidFill>
                <a:srgbClr val="FFFFFF"/>
              </a:solidFill>
            </a:endParaRPr>
          </a:p>
        </p:txBody>
      </p:sp>
      <p:grpSp>
        <p:nvGrpSpPr>
          <p:cNvPr id="13" name="Group 12">
            <a:extLst>
              <a:ext uri="{FF2B5EF4-FFF2-40B4-BE49-F238E27FC236}">
                <a16:creationId xmlns:a16="http://schemas.microsoft.com/office/drawing/2014/main" id="{C94FD3EC-1310-4AD0-9781-ECB252862C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rgbClr val="FFFFFF"/>
          </a:solidFill>
        </p:grpSpPr>
        <p:sp>
          <p:nvSpPr>
            <p:cNvPr id="14" name="Freeform 10">
              <a:extLst>
                <a:ext uri="{FF2B5EF4-FFF2-40B4-BE49-F238E27FC236}">
                  <a16:creationId xmlns:a16="http://schemas.microsoft.com/office/drawing/2014/main" id="{672A918A-85C5-4B31-8998-25857DAB5E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15">
              <a:extLst>
                <a:ext uri="{FF2B5EF4-FFF2-40B4-BE49-F238E27FC236}">
                  <a16:creationId xmlns:a16="http://schemas.microsoft.com/office/drawing/2014/main" id="{E0815E64-1D86-4D7E-8CE3-57F2E67B7B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8">
              <a:extLst>
                <a:ext uri="{FF2B5EF4-FFF2-40B4-BE49-F238E27FC236}">
                  <a16:creationId xmlns:a16="http://schemas.microsoft.com/office/drawing/2014/main" id="{497B2EDF-E079-4AC9-8201-79F55E655C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22">
              <a:extLst>
                <a:ext uri="{FF2B5EF4-FFF2-40B4-BE49-F238E27FC236}">
                  <a16:creationId xmlns:a16="http://schemas.microsoft.com/office/drawing/2014/main" id="{23833C89-2511-479D-BC7D-43F4661DC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8">
              <a:extLst>
                <a:ext uri="{FF2B5EF4-FFF2-40B4-BE49-F238E27FC236}">
                  <a16:creationId xmlns:a16="http://schemas.microsoft.com/office/drawing/2014/main" id="{134D3974-8C13-4CDE-B973-7120BB807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19">
              <a:extLst>
                <a:ext uri="{FF2B5EF4-FFF2-40B4-BE49-F238E27FC236}">
                  <a16:creationId xmlns:a16="http://schemas.microsoft.com/office/drawing/2014/main" id="{5BF1FC02-08FF-4338-9BB7-15FA81B926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20">
              <a:extLst>
                <a:ext uri="{FF2B5EF4-FFF2-40B4-BE49-F238E27FC236}">
                  <a16:creationId xmlns:a16="http://schemas.microsoft.com/office/drawing/2014/main" id="{F56F9F25-5C9C-4CA3-A914-FC497872EC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3">
              <a:extLst>
                <a:ext uri="{FF2B5EF4-FFF2-40B4-BE49-F238E27FC236}">
                  <a16:creationId xmlns:a16="http://schemas.microsoft.com/office/drawing/2014/main" id="{E656ABC3-F068-4B85-8661-0EC5E9C89B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26">
              <a:extLst>
                <a:ext uri="{FF2B5EF4-FFF2-40B4-BE49-F238E27FC236}">
                  <a16:creationId xmlns:a16="http://schemas.microsoft.com/office/drawing/2014/main" id="{535711AB-6053-4A1F-B963-9A991231C4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27">
              <a:extLst>
                <a:ext uri="{FF2B5EF4-FFF2-40B4-BE49-F238E27FC236}">
                  <a16:creationId xmlns:a16="http://schemas.microsoft.com/office/drawing/2014/main" id="{99484A9E-C9E7-48E3-835C-CA00039A94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28">
              <a:extLst>
                <a:ext uri="{FF2B5EF4-FFF2-40B4-BE49-F238E27FC236}">
                  <a16:creationId xmlns:a16="http://schemas.microsoft.com/office/drawing/2014/main" id="{30E00243-C6C1-4AFB-9954-AC9C0837AB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30">
              <a:extLst>
                <a:ext uri="{FF2B5EF4-FFF2-40B4-BE49-F238E27FC236}">
                  <a16:creationId xmlns:a16="http://schemas.microsoft.com/office/drawing/2014/main" id="{47B00545-0508-41CF-9169-37CB97E08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43">
              <a:extLst>
                <a:ext uri="{FF2B5EF4-FFF2-40B4-BE49-F238E27FC236}">
                  <a16:creationId xmlns:a16="http://schemas.microsoft.com/office/drawing/2014/main" id="{884EDA62-CEFA-447C-A731-3A1FC949F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51">
              <a:extLst>
                <a:ext uri="{FF2B5EF4-FFF2-40B4-BE49-F238E27FC236}">
                  <a16:creationId xmlns:a16="http://schemas.microsoft.com/office/drawing/2014/main" id="{3C095E3E-AA61-45A1-B7D8-48F0E675A0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Freeform 52">
              <a:extLst>
                <a:ext uri="{FF2B5EF4-FFF2-40B4-BE49-F238E27FC236}">
                  <a16:creationId xmlns:a16="http://schemas.microsoft.com/office/drawing/2014/main" id="{E942C193-F3C5-4954-AD2C-EC2CD1AE72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3">
              <a:extLst>
                <a:ext uri="{FF2B5EF4-FFF2-40B4-BE49-F238E27FC236}">
                  <a16:creationId xmlns:a16="http://schemas.microsoft.com/office/drawing/2014/main" id="{BDABF981-DD5E-4501-8BDA-03AA48E36C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54">
              <a:extLst>
                <a:ext uri="{FF2B5EF4-FFF2-40B4-BE49-F238E27FC236}">
                  <a16:creationId xmlns:a16="http://schemas.microsoft.com/office/drawing/2014/main" id="{F9D003FB-F58B-4C20-87E7-6FB1422CC2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5">
              <a:extLst>
                <a:ext uri="{FF2B5EF4-FFF2-40B4-BE49-F238E27FC236}">
                  <a16:creationId xmlns:a16="http://schemas.microsoft.com/office/drawing/2014/main" id="{D41B2545-F038-4CE0-B931-285F086D97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56">
              <a:extLst>
                <a:ext uri="{FF2B5EF4-FFF2-40B4-BE49-F238E27FC236}">
                  <a16:creationId xmlns:a16="http://schemas.microsoft.com/office/drawing/2014/main" id="{9B64122A-3C88-4240-8766-D84EF1F12B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57">
              <a:extLst>
                <a:ext uri="{FF2B5EF4-FFF2-40B4-BE49-F238E27FC236}">
                  <a16:creationId xmlns:a16="http://schemas.microsoft.com/office/drawing/2014/main" id="{CE208694-203A-403C-AE2F-D2E2894050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59">
              <a:extLst>
                <a:ext uri="{FF2B5EF4-FFF2-40B4-BE49-F238E27FC236}">
                  <a16:creationId xmlns:a16="http://schemas.microsoft.com/office/drawing/2014/main" id="{212458A7-EAC6-4F24-80BD-77B41054B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60">
              <a:extLst>
                <a:ext uri="{FF2B5EF4-FFF2-40B4-BE49-F238E27FC236}">
                  <a16:creationId xmlns:a16="http://schemas.microsoft.com/office/drawing/2014/main" id="{229A706A-FB43-4854-B0B0-7F09945770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61">
              <a:extLst>
                <a:ext uri="{FF2B5EF4-FFF2-40B4-BE49-F238E27FC236}">
                  <a16:creationId xmlns:a16="http://schemas.microsoft.com/office/drawing/2014/main" id="{476F59BD-B421-4186-BBD7-39A00744FB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5">
              <a:extLst>
                <a:ext uri="{FF2B5EF4-FFF2-40B4-BE49-F238E27FC236}">
                  <a16:creationId xmlns:a16="http://schemas.microsoft.com/office/drawing/2014/main" id="{D27B3750-2ECF-4CC9-B08C-9E5F550635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a:extLst>
                <a:ext uri="{FF2B5EF4-FFF2-40B4-BE49-F238E27FC236}">
                  <a16:creationId xmlns:a16="http://schemas.microsoft.com/office/drawing/2014/main" id="{096E7AD1-BF5B-4298-9E32-A47CB010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7">
              <a:extLst>
                <a:ext uri="{FF2B5EF4-FFF2-40B4-BE49-F238E27FC236}">
                  <a16:creationId xmlns:a16="http://schemas.microsoft.com/office/drawing/2014/main" id="{5C2E7B82-DC9D-43AD-BA1E-3759FE4AA0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8">
              <a:extLst>
                <a:ext uri="{FF2B5EF4-FFF2-40B4-BE49-F238E27FC236}">
                  <a16:creationId xmlns:a16="http://schemas.microsoft.com/office/drawing/2014/main" id="{BCDC8C86-4A99-41A4-9DC0-08145CE035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9">
              <a:extLst>
                <a:ext uri="{FF2B5EF4-FFF2-40B4-BE49-F238E27FC236}">
                  <a16:creationId xmlns:a16="http://schemas.microsoft.com/office/drawing/2014/main" id="{C8785DE7-3737-4E27-BE2F-0DBFD301D1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11">
              <a:extLst>
                <a:ext uri="{FF2B5EF4-FFF2-40B4-BE49-F238E27FC236}">
                  <a16:creationId xmlns:a16="http://schemas.microsoft.com/office/drawing/2014/main" id="{C28B40AF-5DD3-4A7F-91AB-F49D46E2EA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12">
              <a:extLst>
                <a:ext uri="{FF2B5EF4-FFF2-40B4-BE49-F238E27FC236}">
                  <a16:creationId xmlns:a16="http://schemas.microsoft.com/office/drawing/2014/main" id="{7411F1BC-34F9-470E-87B5-B3986C27F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13">
              <a:extLst>
                <a:ext uri="{FF2B5EF4-FFF2-40B4-BE49-F238E27FC236}">
                  <a16:creationId xmlns:a16="http://schemas.microsoft.com/office/drawing/2014/main" id="{6AC0F0C8-6D0F-4644-9C89-D6EF4771C5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14">
              <a:extLst>
                <a:ext uri="{FF2B5EF4-FFF2-40B4-BE49-F238E27FC236}">
                  <a16:creationId xmlns:a16="http://schemas.microsoft.com/office/drawing/2014/main" id="{01D69BD9-5C87-44C7-9112-9A4D5F08D2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6">
              <a:extLst>
                <a:ext uri="{FF2B5EF4-FFF2-40B4-BE49-F238E27FC236}">
                  <a16:creationId xmlns:a16="http://schemas.microsoft.com/office/drawing/2014/main" id="{67ECDACB-4E98-478E-959E-285DA9641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7">
              <a:extLst>
                <a:ext uri="{FF2B5EF4-FFF2-40B4-BE49-F238E27FC236}">
                  <a16:creationId xmlns:a16="http://schemas.microsoft.com/office/drawing/2014/main" id="{BAA10AA6-CC20-48EF-932E-6E1A686B5A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21">
              <a:extLst>
                <a:ext uri="{FF2B5EF4-FFF2-40B4-BE49-F238E27FC236}">
                  <a16:creationId xmlns:a16="http://schemas.microsoft.com/office/drawing/2014/main" id="{1BE77E80-C10D-4958-BB7D-C901F9401B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25">
              <a:extLst>
                <a:ext uri="{FF2B5EF4-FFF2-40B4-BE49-F238E27FC236}">
                  <a16:creationId xmlns:a16="http://schemas.microsoft.com/office/drawing/2014/main" id="{4202FCC8-1E30-478E-BD2D-2531BE2D94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29">
              <a:extLst>
                <a:ext uri="{FF2B5EF4-FFF2-40B4-BE49-F238E27FC236}">
                  <a16:creationId xmlns:a16="http://schemas.microsoft.com/office/drawing/2014/main" id="{89277949-55D2-4CEB-BD97-066C2B1E37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1">
              <a:extLst>
                <a:ext uri="{FF2B5EF4-FFF2-40B4-BE49-F238E27FC236}">
                  <a16:creationId xmlns:a16="http://schemas.microsoft.com/office/drawing/2014/main" id="{B8EF2C08-9DA7-46E2-ADC8-1A2D271D1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Freeform 32">
              <a:extLst>
                <a:ext uri="{FF2B5EF4-FFF2-40B4-BE49-F238E27FC236}">
                  <a16:creationId xmlns:a16="http://schemas.microsoft.com/office/drawing/2014/main" id="{DD0041CF-27BC-41BA-AA0E-8D0BC8C51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33">
              <a:extLst>
                <a:ext uri="{FF2B5EF4-FFF2-40B4-BE49-F238E27FC236}">
                  <a16:creationId xmlns:a16="http://schemas.microsoft.com/office/drawing/2014/main" id="{0A68EB76-B31F-4A68-A511-E9FA4DBAC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34">
              <a:extLst>
                <a:ext uri="{FF2B5EF4-FFF2-40B4-BE49-F238E27FC236}">
                  <a16:creationId xmlns:a16="http://schemas.microsoft.com/office/drawing/2014/main" id="{810ECAA2-F5A4-4CCB-9E69-D7B7B340F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35">
              <a:extLst>
                <a:ext uri="{FF2B5EF4-FFF2-40B4-BE49-F238E27FC236}">
                  <a16:creationId xmlns:a16="http://schemas.microsoft.com/office/drawing/2014/main" id="{BFB1BDBB-BEE0-4E9D-9DA1-1050B31A24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36">
              <a:extLst>
                <a:ext uri="{FF2B5EF4-FFF2-40B4-BE49-F238E27FC236}">
                  <a16:creationId xmlns:a16="http://schemas.microsoft.com/office/drawing/2014/main" id="{93C7B171-B419-495C-8784-E5A33A269C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37">
              <a:extLst>
                <a:ext uri="{FF2B5EF4-FFF2-40B4-BE49-F238E27FC236}">
                  <a16:creationId xmlns:a16="http://schemas.microsoft.com/office/drawing/2014/main" id="{54ED346F-C89B-431F-929F-F60448592D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38">
              <a:extLst>
                <a:ext uri="{FF2B5EF4-FFF2-40B4-BE49-F238E27FC236}">
                  <a16:creationId xmlns:a16="http://schemas.microsoft.com/office/drawing/2014/main" id="{87138F5F-ADD8-43EA-8619-D8E063A489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39">
              <a:extLst>
                <a:ext uri="{FF2B5EF4-FFF2-40B4-BE49-F238E27FC236}">
                  <a16:creationId xmlns:a16="http://schemas.microsoft.com/office/drawing/2014/main" id="{92558A0E-070A-473C-A191-5F1F842E2B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0">
              <a:extLst>
                <a:ext uri="{FF2B5EF4-FFF2-40B4-BE49-F238E27FC236}">
                  <a16:creationId xmlns:a16="http://schemas.microsoft.com/office/drawing/2014/main" id="{EC669C1C-F151-44FF-93F6-80E169BAE9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41">
              <a:extLst>
                <a:ext uri="{FF2B5EF4-FFF2-40B4-BE49-F238E27FC236}">
                  <a16:creationId xmlns:a16="http://schemas.microsoft.com/office/drawing/2014/main" id="{A7C8559F-5893-4FF6-A95F-5B6E188EFB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42">
              <a:extLst>
                <a:ext uri="{FF2B5EF4-FFF2-40B4-BE49-F238E27FC236}">
                  <a16:creationId xmlns:a16="http://schemas.microsoft.com/office/drawing/2014/main" id="{896641C3-B861-454E-A910-4A555C0EB1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44">
              <a:extLst>
                <a:ext uri="{FF2B5EF4-FFF2-40B4-BE49-F238E27FC236}">
                  <a16:creationId xmlns:a16="http://schemas.microsoft.com/office/drawing/2014/main" id="{19F6709B-959B-414E-808B-32E9765C5A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45">
              <a:extLst>
                <a:ext uri="{FF2B5EF4-FFF2-40B4-BE49-F238E27FC236}">
                  <a16:creationId xmlns:a16="http://schemas.microsoft.com/office/drawing/2014/main" id="{CA9F93DC-C844-4B5E-AFC8-B2D0F1B5A4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46">
              <a:extLst>
                <a:ext uri="{FF2B5EF4-FFF2-40B4-BE49-F238E27FC236}">
                  <a16:creationId xmlns:a16="http://schemas.microsoft.com/office/drawing/2014/main" id="{6126A395-7043-45D5-9BC7-F3920A874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47">
              <a:extLst>
                <a:ext uri="{FF2B5EF4-FFF2-40B4-BE49-F238E27FC236}">
                  <a16:creationId xmlns:a16="http://schemas.microsoft.com/office/drawing/2014/main" id="{B31760B7-7420-4FE1-A1D9-9252F344F9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8">
              <a:extLst>
                <a:ext uri="{FF2B5EF4-FFF2-40B4-BE49-F238E27FC236}">
                  <a16:creationId xmlns:a16="http://schemas.microsoft.com/office/drawing/2014/main" id="{ECCD080B-6241-42FB-BB45-9BAB645427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9">
              <a:extLst>
                <a:ext uri="{FF2B5EF4-FFF2-40B4-BE49-F238E27FC236}">
                  <a16:creationId xmlns:a16="http://schemas.microsoft.com/office/drawing/2014/main" id="{7130F0B8-37E5-4D73-B6D0-07AEF67936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8">
              <a:extLst>
                <a:ext uri="{FF2B5EF4-FFF2-40B4-BE49-F238E27FC236}">
                  <a16:creationId xmlns:a16="http://schemas.microsoft.com/office/drawing/2014/main" id="{2283A536-3B42-4705-8BD6-F059FCED1B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06">
              <a:extLst>
                <a:ext uri="{FF2B5EF4-FFF2-40B4-BE49-F238E27FC236}">
                  <a16:creationId xmlns:a16="http://schemas.microsoft.com/office/drawing/2014/main" id="{F0B7EC11-47EC-4CDE-BC72-A3777D6B7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54257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07C67-9269-4EDE-BB08-74A96F37BC36}"/>
              </a:ext>
            </a:extLst>
          </p:cNvPr>
          <p:cNvSpPr>
            <a:spLocks noGrp="1"/>
          </p:cNvSpPr>
          <p:nvPr>
            <p:ph type="ctrTitle"/>
          </p:nvPr>
        </p:nvSpPr>
        <p:spPr>
          <a:xfrm>
            <a:off x="7314895" y="326932"/>
            <a:ext cx="3988121" cy="806070"/>
          </a:xfrm>
        </p:spPr>
        <p:txBody>
          <a:bodyPr>
            <a:normAutofit/>
          </a:bodyPr>
          <a:lstStyle/>
          <a:p>
            <a:r>
              <a:rPr lang="en-SG" sz="4400" b="1" dirty="0">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SG" sz="4400" dirty="0"/>
          </a:p>
        </p:txBody>
      </p:sp>
      <p:sp>
        <p:nvSpPr>
          <p:cNvPr id="3" name="Subtitle 2">
            <a:extLst>
              <a:ext uri="{FF2B5EF4-FFF2-40B4-BE49-F238E27FC236}">
                <a16:creationId xmlns:a16="http://schemas.microsoft.com/office/drawing/2014/main" id="{B50DBE4F-7EFD-4B89-8193-9088309C0D21}"/>
              </a:ext>
            </a:extLst>
          </p:cNvPr>
          <p:cNvSpPr>
            <a:spLocks noGrp="1"/>
          </p:cNvSpPr>
          <p:nvPr>
            <p:ph type="subTitle" idx="1"/>
          </p:nvPr>
        </p:nvSpPr>
        <p:spPr>
          <a:xfrm>
            <a:off x="6782809" y="1160455"/>
            <a:ext cx="5102369" cy="5536609"/>
          </a:xfrm>
        </p:spPr>
        <p:txBody>
          <a:bodyPr>
            <a:normAutofit lnSpcReduction="10000"/>
          </a:bodyPr>
          <a:lstStyle/>
          <a:p>
            <a:pPr marL="285750" indent="-285750" algn="just">
              <a:lnSpc>
                <a:spcPct val="140000"/>
              </a:lnSpc>
              <a:spcAft>
                <a:spcPts val="800"/>
              </a:spcAft>
              <a:buFont typeface="Arial" panose="020B0604020202020204" pitchFamily="34" charset="0"/>
              <a:buChar char="•"/>
            </a:pPr>
            <a:r>
              <a:rPr lang="en-IN" sz="1050" dirty="0">
                <a:effectLst/>
                <a:latin typeface="Times New Roman" panose="02020603050405020304" pitchFamily="18" charset="0"/>
                <a:ea typeface="Calibri" panose="020F0502020204030204" pitchFamily="34" charset="0"/>
                <a:cs typeface="Times New Roman" panose="02020603050405020304" pitchFamily="18" charset="0"/>
              </a:rPr>
              <a:t>Recent success has been observed by many scholars in the area of picture detection in the field of deep learning. Current neural network models also demonstrate very high performance in target detection and classification. We will use deep learning in this Research Paper to identify artworks on the date of formation.</a:t>
            </a:r>
            <a:endParaRPr lang="en-SG" sz="105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40000"/>
              </a:lnSpc>
              <a:spcAft>
                <a:spcPts val="800"/>
              </a:spcAft>
              <a:buFont typeface="Arial" panose="020B0604020202020204" pitchFamily="34" charset="0"/>
              <a:buChar char="•"/>
            </a:pPr>
            <a:r>
              <a:rPr lang="en-IN" sz="1050" dirty="0">
                <a:effectLst/>
                <a:latin typeface="Times New Roman" panose="02020603050405020304" pitchFamily="18" charset="0"/>
                <a:ea typeface="Calibri" panose="020F0502020204030204" pitchFamily="34" charset="0"/>
                <a:cs typeface="Times New Roman" panose="02020603050405020304" pitchFamily="18" charset="0"/>
              </a:rPr>
              <a:t>	We have access, when created, for a dataset of paintings and drawings. This knowledge is used first to divide the details into various phases of history. The data is formerly used to train an image recognition model for the neural network based on Convolutional Neural Networks, a typical deep research architecture.</a:t>
            </a:r>
            <a:endParaRPr lang="en-SG" sz="105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40000"/>
              </a:lnSpc>
              <a:spcAft>
                <a:spcPts val="800"/>
              </a:spcAft>
              <a:buFont typeface="Arial" panose="020B0604020202020204" pitchFamily="34" charset="0"/>
              <a:buChar char="•"/>
            </a:pPr>
            <a:endParaRPr lang="en-SG"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35" y="-421"/>
            <a:ext cx="62508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3DA2D55-0000-42B6-B81A-34E46A6940BC}"/>
              </a:ext>
            </a:extLst>
          </p:cNvPr>
          <p:cNvPicPr>
            <a:picLocks noChangeAspect="1"/>
          </p:cNvPicPr>
          <p:nvPr/>
        </p:nvPicPr>
        <p:blipFill rotWithShape="1">
          <a:blip r:embed="rId2"/>
          <a:srcRect l="19115" r="19118" b="3"/>
          <a:stretch/>
        </p:blipFill>
        <p:spPr>
          <a:xfrm>
            <a:off x="1086361" y="1406811"/>
            <a:ext cx="3948089" cy="4266437"/>
          </a:xfrm>
          <a:prstGeom prst="rect">
            <a:avLst/>
          </a:prstGeom>
        </p:spPr>
      </p:pic>
      <p:grpSp>
        <p:nvGrpSpPr>
          <p:cNvPr id="20" name="Group 19">
            <a:extLst>
              <a:ext uri="{FF2B5EF4-FFF2-40B4-BE49-F238E27FC236}">
                <a16:creationId xmlns:a16="http://schemas.microsoft.com/office/drawing/2014/main" id="{B683AFED-33FA-4531-8C37-B359B9EE9D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8618" y="13394"/>
            <a:ext cx="782159" cy="6814823"/>
            <a:chOff x="5728618" y="13394"/>
            <a:chExt cx="782159" cy="6814823"/>
          </a:xfrm>
        </p:grpSpPr>
        <p:sp>
          <p:nvSpPr>
            <p:cNvPr id="21" name="Freeform 8">
              <a:extLst>
                <a:ext uri="{FF2B5EF4-FFF2-40B4-BE49-F238E27FC236}">
                  <a16:creationId xmlns:a16="http://schemas.microsoft.com/office/drawing/2014/main" id="{A2B0F4FD-3823-42B3-950C-03F9CBC51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5358"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3">
              <a:extLst>
                <a:ext uri="{FF2B5EF4-FFF2-40B4-BE49-F238E27FC236}">
                  <a16:creationId xmlns:a16="http://schemas.microsoft.com/office/drawing/2014/main" id="{8ECDF132-F20F-4401-9040-2A1E99DA2F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401460"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1">
              <a:extLst>
                <a:ext uri="{FF2B5EF4-FFF2-40B4-BE49-F238E27FC236}">
                  <a16:creationId xmlns:a16="http://schemas.microsoft.com/office/drawing/2014/main" id="{8190E0B5-EEB8-4A3D-82D0-0A07902F92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74429"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2">
              <a:extLst>
                <a:ext uri="{FF2B5EF4-FFF2-40B4-BE49-F238E27FC236}">
                  <a16:creationId xmlns:a16="http://schemas.microsoft.com/office/drawing/2014/main" id="{6B331F8A-6B87-45CD-8DC6-61EDEA5AF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71434"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3">
              <a:extLst>
                <a:ext uri="{FF2B5EF4-FFF2-40B4-BE49-F238E27FC236}">
                  <a16:creationId xmlns:a16="http://schemas.microsoft.com/office/drawing/2014/main" id="{16F46124-28C8-499E-8B05-7717602B5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2515"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54">
              <a:extLst>
                <a:ext uri="{FF2B5EF4-FFF2-40B4-BE49-F238E27FC236}">
                  <a16:creationId xmlns:a16="http://schemas.microsoft.com/office/drawing/2014/main" id="{CFE5982B-3464-4395-A9D1-D4C76E12FA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8362"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55">
              <a:extLst>
                <a:ext uri="{FF2B5EF4-FFF2-40B4-BE49-F238E27FC236}">
                  <a16:creationId xmlns:a16="http://schemas.microsoft.com/office/drawing/2014/main" id="{D1BDAE7B-982F-4DE3-9A85-25AC24AA2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2375"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6">
              <a:extLst>
                <a:ext uri="{FF2B5EF4-FFF2-40B4-BE49-F238E27FC236}">
                  <a16:creationId xmlns:a16="http://schemas.microsoft.com/office/drawing/2014/main" id="{451188D6-4679-4978-B625-FF5831155A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2071" y="2293440"/>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57">
              <a:extLst>
                <a:ext uri="{FF2B5EF4-FFF2-40B4-BE49-F238E27FC236}">
                  <a16:creationId xmlns:a16="http://schemas.microsoft.com/office/drawing/2014/main" id="{1F1D0A06-6238-4F0B-928E-C6E99BB02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8524"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9">
              <a:extLst>
                <a:ext uri="{FF2B5EF4-FFF2-40B4-BE49-F238E27FC236}">
                  <a16:creationId xmlns:a16="http://schemas.microsoft.com/office/drawing/2014/main" id="{5669DE26-8D01-484D-87C6-C970883EB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7974"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0">
              <a:extLst>
                <a:ext uri="{FF2B5EF4-FFF2-40B4-BE49-F238E27FC236}">
                  <a16:creationId xmlns:a16="http://schemas.microsoft.com/office/drawing/2014/main" id="{E2C89DF0-B876-4FA5-A15D-2B4EC6935A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3205"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1">
              <a:extLst>
                <a:ext uri="{FF2B5EF4-FFF2-40B4-BE49-F238E27FC236}">
                  <a16:creationId xmlns:a16="http://schemas.microsoft.com/office/drawing/2014/main" id="{6D278107-786C-48BD-9B90-624B943E13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5358" y="2077540"/>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8">
              <a:extLst>
                <a:ext uri="{FF2B5EF4-FFF2-40B4-BE49-F238E27FC236}">
                  <a16:creationId xmlns:a16="http://schemas.microsoft.com/office/drawing/2014/main" id="{B791B486-ACCB-4731-891C-9B2FF434CE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96788" y="7210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79">
              <a:extLst>
                <a:ext uri="{FF2B5EF4-FFF2-40B4-BE49-F238E27FC236}">
                  <a16:creationId xmlns:a16="http://schemas.microsoft.com/office/drawing/2014/main" id="{881F663B-742F-4B18-9EEC-425CF3817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109160" y="952087"/>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0">
              <a:extLst>
                <a:ext uri="{FF2B5EF4-FFF2-40B4-BE49-F238E27FC236}">
                  <a16:creationId xmlns:a16="http://schemas.microsoft.com/office/drawing/2014/main" id="{2C84BFA9-A28F-42D0-AA09-BFA6CAB68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103819" y="1189882"/>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1">
              <a:extLst>
                <a:ext uri="{FF2B5EF4-FFF2-40B4-BE49-F238E27FC236}">
                  <a16:creationId xmlns:a16="http://schemas.microsoft.com/office/drawing/2014/main" id="{1BAA7F31-C0A0-4447-BF38-3698F585DB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6869" y="2202936"/>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2">
              <a:extLst>
                <a:ext uri="{FF2B5EF4-FFF2-40B4-BE49-F238E27FC236}">
                  <a16:creationId xmlns:a16="http://schemas.microsoft.com/office/drawing/2014/main" id="{B9A620F2-3D35-4A32-B16C-89CE74421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94705" y="198048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83">
              <a:extLst>
                <a:ext uri="{FF2B5EF4-FFF2-40B4-BE49-F238E27FC236}">
                  <a16:creationId xmlns:a16="http://schemas.microsoft.com/office/drawing/2014/main" id="{4D6420E0-3BDF-44BC-B4AD-D4DCEEB229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7262" y="166569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4">
              <a:extLst>
                <a:ext uri="{FF2B5EF4-FFF2-40B4-BE49-F238E27FC236}">
                  <a16:creationId xmlns:a16="http://schemas.microsoft.com/office/drawing/2014/main" id="{EF852FAE-C00C-4555-A21B-1C78FF00F4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8278" y="516456"/>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6">
              <a:extLst>
                <a:ext uri="{FF2B5EF4-FFF2-40B4-BE49-F238E27FC236}">
                  <a16:creationId xmlns:a16="http://schemas.microsoft.com/office/drawing/2014/main" id="{015DE73A-6E8F-4AA3-8B47-D1E6BFAEAE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8247" y="17044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9">
              <a:extLst>
                <a:ext uri="{FF2B5EF4-FFF2-40B4-BE49-F238E27FC236}">
                  <a16:creationId xmlns:a16="http://schemas.microsoft.com/office/drawing/2014/main" id="{1EF3E8F2-433E-4CFA-8523-B3F4B63053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3050" y="145334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0">
              <a:extLst>
                <a:ext uri="{FF2B5EF4-FFF2-40B4-BE49-F238E27FC236}">
                  <a16:creationId xmlns:a16="http://schemas.microsoft.com/office/drawing/2014/main" id="{A8EC2038-DAA0-4BF3-8107-A1D5A142F3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120902" y="207625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5">
              <a:extLst>
                <a:ext uri="{FF2B5EF4-FFF2-40B4-BE49-F238E27FC236}">
                  <a16:creationId xmlns:a16="http://schemas.microsoft.com/office/drawing/2014/main" id="{BC6254D8-0861-45F7-94C1-A8555BB87C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34309" y="1981944"/>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6">
              <a:extLst>
                <a:ext uri="{FF2B5EF4-FFF2-40B4-BE49-F238E27FC236}">
                  <a16:creationId xmlns:a16="http://schemas.microsoft.com/office/drawing/2014/main" id="{E625E972-AAF5-4A7E-83FE-90A83A7170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23946" y="58906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7">
              <a:extLst>
                <a:ext uri="{FF2B5EF4-FFF2-40B4-BE49-F238E27FC236}">
                  <a16:creationId xmlns:a16="http://schemas.microsoft.com/office/drawing/2014/main" id="{6090BB8A-9986-4ADA-90FA-E32F815D5F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9711" y="2269014"/>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8">
              <a:extLst>
                <a:ext uri="{FF2B5EF4-FFF2-40B4-BE49-F238E27FC236}">
                  <a16:creationId xmlns:a16="http://schemas.microsoft.com/office/drawing/2014/main" id="{B85A1153-6C25-4F5D-B10F-F93E6D3631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21617" y="119891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09">
              <a:extLst>
                <a:ext uri="{FF2B5EF4-FFF2-40B4-BE49-F238E27FC236}">
                  <a16:creationId xmlns:a16="http://schemas.microsoft.com/office/drawing/2014/main" id="{E47390EC-18C9-45EB-9499-ACC74C891F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4814" y="170023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10">
              <a:extLst>
                <a:ext uri="{FF2B5EF4-FFF2-40B4-BE49-F238E27FC236}">
                  <a16:creationId xmlns:a16="http://schemas.microsoft.com/office/drawing/2014/main" id="{30FC9C0E-04D5-400D-A024-F79E865D14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1670" y="34123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1">
              <a:extLst>
                <a:ext uri="{FF2B5EF4-FFF2-40B4-BE49-F238E27FC236}">
                  <a16:creationId xmlns:a16="http://schemas.microsoft.com/office/drawing/2014/main" id="{C516C6D1-0EC6-4F64-8824-2ACBA0BCED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2869" y="142873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2">
              <a:extLst>
                <a:ext uri="{FF2B5EF4-FFF2-40B4-BE49-F238E27FC236}">
                  <a16:creationId xmlns:a16="http://schemas.microsoft.com/office/drawing/2014/main" id="{EEB9BB28-7555-4868-8A1A-317E3CCD10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12372" y="91007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2">
              <a:extLst>
                <a:ext uri="{FF2B5EF4-FFF2-40B4-BE49-F238E27FC236}">
                  <a16:creationId xmlns:a16="http://schemas.microsoft.com/office/drawing/2014/main" id="{DF352A39-5DCA-42AC-ACE8-CC0F61703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1547"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33">
              <a:extLst>
                <a:ext uri="{FF2B5EF4-FFF2-40B4-BE49-F238E27FC236}">
                  <a16:creationId xmlns:a16="http://schemas.microsoft.com/office/drawing/2014/main" id="{60EBB535-208F-4849-9E96-53B9971CED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1460"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34">
              <a:extLst>
                <a:ext uri="{FF2B5EF4-FFF2-40B4-BE49-F238E27FC236}">
                  <a16:creationId xmlns:a16="http://schemas.microsoft.com/office/drawing/2014/main" id="{BCD96233-15EF-4543-B9C5-CA5253AC9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4032" y="5338280"/>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35">
              <a:extLst>
                <a:ext uri="{FF2B5EF4-FFF2-40B4-BE49-F238E27FC236}">
                  <a16:creationId xmlns:a16="http://schemas.microsoft.com/office/drawing/2014/main" id="{CF3994DF-D5ED-45DB-826C-A4531DF8C2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1042"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36">
              <a:extLst>
                <a:ext uri="{FF2B5EF4-FFF2-40B4-BE49-F238E27FC236}">
                  <a16:creationId xmlns:a16="http://schemas.microsoft.com/office/drawing/2014/main" id="{E0114E4D-A88A-403A-B4BF-6687B1FC1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3179"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7">
              <a:extLst>
                <a:ext uri="{FF2B5EF4-FFF2-40B4-BE49-F238E27FC236}">
                  <a16:creationId xmlns:a16="http://schemas.microsoft.com/office/drawing/2014/main" id="{0CA46612-D58D-4AA5-B800-7ED35828BE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4945"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38">
              <a:extLst>
                <a:ext uri="{FF2B5EF4-FFF2-40B4-BE49-F238E27FC236}">
                  <a16:creationId xmlns:a16="http://schemas.microsoft.com/office/drawing/2014/main" id="{591A86C8-305F-45B1-A8B6-3A30A4B38B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2614"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39">
              <a:extLst>
                <a:ext uri="{FF2B5EF4-FFF2-40B4-BE49-F238E27FC236}">
                  <a16:creationId xmlns:a16="http://schemas.microsoft.com/office/drawing/2014/main" id="{A7FABED8-48B7-4734-A612-FBE652656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4722"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40">
              <a:extLst>
                <a:ext uri="{FF2B5EF4-FFF2-40B4-BE49-F238E27FC236}">
                  <a16:creationId xmlns:a16="http://schemas.microsoft.com/office/drawing/2014/main" id="{243BE91E-2B74-406E-B9D2-CF3138EC9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9686"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1">
              <a:extLst>
                <a:ext uri="{FF2B5EF4-FFF2-40B4-BE49-F238E27FC236}">
                  <a16:creationId xmlns:a16="http://schemas.microsoft.com/office/drawing/2014/main" id="{F37AEA50-01C6-4691-8FA1-7E299BCA97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3179"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2">
              <a:extLst>
                <a:ext uri="{FF2B5EF4-FFF2-40B4-BE49-F238E27FC236}">
                  <a16:creationId xmlns:a16="http://schemas.microsoft.com/office/drawing/2014/main" id="{A736913D-B8FC-479E-AA14-C18815AD8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8613" y="549037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44">
              <a:extLst>
                <a:ext uri="{FF2B5EF4-FFF2-40B4-BE49-F238E27FC236}">
                  <a16:creationId xmlns:a16="http://schemas.microsoft.com/office/drawing/2014/main" id="{CBB0E630-D998-47AF-9E54-0FD6C92186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5137"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45">
              <a:extLst>
                <a:ext uri="{FF2B5EF4-FFF2-40B4-BE49-F238E27FC236}">
                  <a16:creationId xmlns:a16="http://schemas.microsoft.com/office/drawing/2014/main" id="{BB51A47C-E2F5-46B8-83A1-39880822C3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59352" y="575246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46">
              <a:extLst>
                <a:ext uri="{FF2B5EF4-FFF2-40B4-BE49-F238E27FC236}">
                  <a16:creationId xmlns:a16="http://schemas.microsoft.com/office/drawing/2014/main" id="{932E215A-211D-4622-9EDF-811E4BAFBF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2045"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47">
              <a:extLst>
                <a:ext uri="{FF2B5EF4-FFF2-40B4-BE49-F238E27FC236}">
                  <a16:creationId xmlns:a16="http://schemas.microsoft.com/office/drawing/2014/main" id="{86D90953-B2B8-4A6D-963E-985D3D279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90190"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48">
              <a:extLst>
                <a:ext uri="{FF2B5EF4-FFF2-40B4-BE49-F238E27FC236}">
                  <a16:creationId xmlns:a16="http://schemas.microsoft.com/office/drawing/2014/main" id="{32D4D340-FB6E-4E98-A44E-DA02CF7A5C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5447"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9">
              <a:extLst>
                <a:ext uri="{FF2B5EF4-FFF2-40B4-BE49-F238E27FC236}">
                  <a16:creationId xmlns:a16="http://schemas.microsoft.com/office/drawing/2014/main" id="{923308B4-4A82-4DB8-84F5-17F107584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95269" y="648643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4A3BBCB7-915D-49E4-9637-49EEC72967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3927" y="2950571"/>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DCCFB289-1B21-4B18-A4C2-F6B90A188D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5285" y="4089184"/>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BA95FC3F-2B17-490E-AB71-071E0890D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3236" y="26822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691A1360-1623-4EB9-9C7A-65F2CAEBBF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3867" y="382627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ABCE1120-7682-4074-8190-4B4F65A7C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1649" y="53727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682A8DF3-E4CC-47A8-B3E0-200ECC560E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1829" y="4588736"/>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EB91FF40-9F0D-4296-8A06-29DCE64A98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9217" y="324599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56EE39D5-D7CD-44ED-B21C-C1222DB1BE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8474" y="5654959"/>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1C65B9CC-1020-47B2-BD6A-01642D1000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2687" y="624670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1">
              <a:extLst>
                <a:ext uri="{FF2B5EF4-FFF2-40B4-BE49-F238E27FC236}">
                  <a16:creationId xmlns:a16="http://schemas.microsoft.com/office/drawing/2014/main" id="{14AE5CE8-179F-4637-B418-FCBB775F0C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0017" y="513430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A887C011-3342-49F5-ABA6-21BC4E16F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6754" y="4907450"/>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3">
              <a:extLst>
                <a:ext uri="{FF2B5EF4-FFF2-40B4-BE49-F238E27FC236}">
                  <a16:creationId xmlns:a16="http://schemas.microsoft.com/office/drawing/2014/main" id="{59453A63-F4C1-484C-BD63-45BCF1F898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1627" y="4407815"/>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74">
              <a:extLst>
                <a:ext uri="{FF2B5EF4-FFF2-40B4-BE49-F238E27FC236}">
                  <a16:creationId xmlns:a16="http://schemas.microsoft.com/office/drawing/2014/main" id="{E32981CE-84F8-46C0-8DED-9AB671768C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9579" y="598809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75">
              <a:extLst>
                <a:ext uri="{FF2B5EF4-FFF2-40B4-BE49-F238E27FC236}">
                  <a16:creationId xmlns:a16="http://schemas.microsoft.com/office/drawing/2014/main" id="{4534D7C6-DC5B-4AF8-9DA0-56212A8993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94588" y="2442495"/>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77">
              <a:extLst>
                <a:ext uri="{FF2B5EF4-FFF2-40B4-BE49-F238E27FC236}">
                  <a16:creationId xmlns:a16="http://schemas.microsoft.com/office/drawing/2014/main" id="{B1BEA7AD-37D1-4AAA-8229-E3B97FE5C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9834" y="360677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5">
              <a:extLst>
                <a:ext uri="{FF2B5EF4-FFF2-40B4-BE49-F238E27FC236}">
                  <a16:creationId xmlns:a16="http://schemas.microsoft.com/office/drawing/2014/main" id="{D5C0F08C-8A9A-438B-A79C-56393D3A6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6093" y="643459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87">
              <a:extLst>
                <a:ext uri="{FF2B5EF4-FFF2-40B4-BE49-F238E27FC236}">
                  <a16:creationId xmlns:a16="http://schemas.microsoft.com/office/drawing/2014/main" id="{30753EBC-ED22-4E17-ABDA-227B5CFD06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73572" y="665763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8">
              <a:extLst>
                <a:ext uri="{FF2B5EF4-FFF2-40B4-BE49-F238E27FC236}">
                  <a16:creationId xmlns:a16="http://schemas.microsoft.com/office/drawing/2014/main" id="{A94AC8E0-5C8C-4D6F-B9CA-656EEFFA0C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4133" y="5704047"/>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91">
              <a:extLst>
                <a:ext uri="{FF2B5EF4-FFF2-40B4-BE49-F238E27FC236}">
                  <a16:creationId xmlns:a16="http://schemas.microsoft.com/office/drawing/2014/main" id="{4A615F4B-80CC-4BE4-97FC-F2740A7595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13129" y="27640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92">
              <a:extLst>
                <a:ext uri="{FF2B5EF4-FFF2-40B4-BE49-F238E27FC236}">
                  <a16:creationId xmlns:a16="http://schemas.microsoft.com/office/drawing/2014/main" id="{1D7E58FA-59C0-4718-828C-F91E25EFB1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92169" y="2420506"/>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93">
              <a:extLst>
                <a:ext uri="{FF2B5EF4-FFF2-40B4-BE49-F238E27FC236}">
                  <a16:creationId xmlns:a16="http://schemas.microsoft.com/office/drawing/2014/main" id="{55065554-1272-4ECE-B22F-170868FB4A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1671" y="3285274"/>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94">
              <a:extLst>
                <a:ext uri="{FF2B5EF4-FFF2-40B4-BE49-F238E27FC236}">
                  <a16:creationId xmlns:a16="http://schemas.microsoft.com/office/drawing/2014/main" id="{A89E6A52-5885-46AF-A6B8-3DC62B0AA8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6777" y="536745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95">
              <a:extLst>
                <a:ext uri="{FF2B5EF4-FFF2-40B4-BE49-F238E27FC236}">
                  <a16:creationId xmlns:a16="http://schemas.microsoft.com/office/drawing/2014/main" id="{406F86F3-42D9-4044-A2DF-A10E55B2DA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75128" y="305586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96">
              <a:extLst>
                <a:ext uri="{FF2B5EF4-FFF2-40B4-BE49-F238E27FC236}">
                  <a16:creationId xmlns:a16="http://schemas.microsoft.com/office/drawing/2014/main" id="{78EE9897-2427-4EF2-AD28-A15F3F1DDB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0514" y="357542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97">
              <a:extLst>
                <a:ext uri="{FF2B5EF4-FFF2-40B4-BE49-F238E27FC236}">
                  <a16:creationId xmlns:a16="http://schemas.microsoft.com/office/drawing/2014/main" id="{3D2527FB-2D05-46C1-8B31-AA27268A06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09826" y="4784277"/>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8">
              <a:extLst>
                <a:ext uri="{FF2B5EF4-FFF2-40B4-BE49-F238E27FC236}">
                  <a16:creationId xmlns:a16="http://schemas.microsoft.com/office/drawing/2014/main" id="{E3BB7F0B-230B-4131-B907-6681669A2E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2311" y="426581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9">
              <a:extLst>
                <a:ext uri="{FF2B5EF4-FFF2-40B4-BE49-F238E27FC236}">
                  <a16:creationId xmlns:a16="http://schemas.microsoft.com/office/drawing/2014/main" id="{63F7D758-ED8D-47BF-B96D-72E9E1BD00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5206" y="447367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00">
              <a:extLst>
                <a:ext uri="{FF2B5EF4-FFF2-40B4-BE49-F238E27FC236}">
                  <a16:creationId xmlns:a16="http://schemas.microsoft.com/office/drawing/2014/main" id="{5BF79E99-0A91-4BBD-ABE7-A59692442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4715" y="38942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01">
              <a:extLst>
                <a:ext uri="{FF2B5EF4-FFF2-40B4-BE49-F238E27FC236}">
                  <a16:creationId xmlns:a16="http://schemas.microsoft.com/office/drawing/2014/main" id="{3ECCA7F3-ED75-4BCE-8718-FD4D11570A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9432" y="510246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02">
              <a:extLst>
                <a:ext uri="{FF2B5EF4-FFF2-40B4-BE49-F238E27FC236}">
                  <a16:creationId xmlns:a16="http://schemas.microsoft.com/office/drawing/2014/main" id="{88386EEF-017F-4AB5-BC44-0B7FA85962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5611" y="5662850"/>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03">
              <a:extLst>
                <a:ext uri="{FF2B5EF4-FFF2-40B4-BE49-F238E27FC236}">
                  <a16:creationId xmlns:a16="http://schemas.microsoft.com/office/drawing/2014/main" id="{D6C9829E-897B-48B6-9304-1E01719AFB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28519" y="593327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04">
              <a:extLst>
                <a:ext uri="{FF2B5EF4-FFF2-40B4-BE49-F238E27FC236}">
                  <a16:creationId xmlns:a16="http://schemas.microsoft.com/office/drawing/2014/main" id="{2EEFD49A-26A6-4211-A6DE-076555F17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43979" y="246418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13">
              <a:extLst>
                <a:ext uri="{FF2B5EF4-FFF2-40B4-BE49-F238E27FC236}">
                  <a16:creationId xmlns:a16="http://schemas.microsoft.com/office/drawing/2014/main" id="{B26871A2-C833-4B31-B07D-7F3E270A5B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95320" y="4852103"/>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14">
              <a:extLst>
                <a:ext uri="{FF2B5EF4-FFF2-40B4-BE49-F238E27FC236}">
                  <a16:creationId xmlns:a16="http://schemas.microsoft.com/office/drawing/2014/main" id="{C7F8FAF5-1EA4-4584-97AE-25B75ABAE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98724" y="361841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15">
              <a:extLst>
                <a:ext uri="{FF2B5EF4-FFF2-40B4-BE49-F238E27FC236}">
                  <a16:creationId xmlns:a16="http://schemas.microsoft.com/office/drawing/2014/main" id="{51BB76A3-D19C-4017-9394-ED70BC8E1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93011" y="4281272"/>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17">
              <a:extLst>
                <a:ext uri="{FF2B5EF4-FFF2-40B4-BE49-F238E27FC236}">
                  <a16:creationId xmlns:a16="http://schemas.microsoft.com/office/drawing/2014/main" id="{EDC646D8-FDF1-4DBA-A082-867832735E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80328" y="597695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18">
              <a:extLst>
                <a:ext uri="{FF2B5EF4-FFF2-40B4-BE49-F238E27FC236}">
                  <a16:creationId xmlns:a16="http://schemas.microsoft.com/office/drawing/2014/main" id="{EA49D8FA-BEC0-41B7-BAE4-A8064CD83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65862" y="6537706"/>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19">
              <a:extLst>
                <a:ext uri="{FF2B5EF4-FFF2-40B4-BE49-F238E27FC236}">
                  <a16:creationId xmlns:a16="http://schemas.microsoft.com/office/drawing/2014/main" id="{00B44CAF-013D-49AD-8C73-4FE0AB1495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0297" y="629148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
              <a:extLst>
                <a:ext uri="{FF2B5EF4-FFF2-40B4-BE49-F238E27FC236}">
                  <a16:creationId xmlns:a16="http://schemas.microsoft.com/office/drawing/2014/main" id="{661FC4FE-1390-4C3A-A6E8-B21ECCF7D2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9202"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
              <a:extLst>
                <a:ext uri="{FF2B5EF4-FFF2-40B4-BE49-F238E27FC236}">
                  <a16:creationId xmlns:a16="http://schemas.microsoft.com/office/drawing/2014/main" id="{950FCDA6-75E5-4D0C-A8B0-BF475CF80F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37427" y="9710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9752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F90A8FD-E396-4247-B071-CAA1A30C8424}"/>
              </a:ext>
            </a:extLst>
          </p:cNvPr>
          <p:cNvSpPr>
            <a:spLocks noGrp="1"/>
          </p:cNvSpPr>
          <p:nvPr>
            <p:ph type="subTitle" idx="1"/>
          </p:nvPr>
        </p:nvSpPr>
        <p:spPr>
          <a:xfrm>
            <a:off x="934948" y="1114043"/>
            <a:ext cx="9832369" cy="4629914"/>
          </a:xfrm>
        </p:spPr>
        <p:txBody>
          <a:bodyPr>
            <a:noAutofit/>
          </a:bodyPr>
          <a:lstStyle/>
          <a:p>
            <a:pPr marL="285750" indent="-285750"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Researchers have historically tried, for example, to identify art dependent on social trends. Based on how traditional, cubist or impressionist pictures are used,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Icogly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et al. used regular machinery learning algorithms in 2004 to identify them with 90% accuracy. They would still divide paintings into groups, but we can now use recent advances in neural networks to construct a layout dependent on their development date.</a:t>
            </a:r>
            <a:endParaRPr lang="en-SG"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n-SG"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9654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EF54-FA8B-4BBF-BF09-F09382D18F11}"/>
              </a:ext>
            </a:extLst>
          </p:cNvPr>
          <p:cNvSpPr>
            <a:spLocks noGrp="1"/>
          </p:cNvSpPr>
          <p:nvPr>
            <p:ph type="ctrTitle"/>
          </p:nvPr>
        </p:nvSpPr>
        <p:spPr>
          <a:xfrm>
            <a:off x="2286548" y="1919861"/>
            <a:ext cx="7618904" cy="297951"/>
          </a:xfrm>
        </p:spPr>
        <p:txBody>
          <a:bodyPr>
            <a:noAutofit/>
          </a:bodyPr>
          <a:lstStyle/>
          <a:p>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Classifying Works of Art from a Historical Standpoint</a:t>
            </a:r>
            <a:br>
              <a:rPr lang="en-SG" sz="2800" dirty="0">
                <a:effectLst/>
                <a:latin typeface="Calibri" panose="020F0502020204030204" pitchFamily="34" charset="0"/>
                <a:ea typeface="Calibri" panose="020F0502020204030204" pitchFamily="34" charset="0"/>
                <a:cs typeface="Times New Roman" panose="02020603050405020304" pitchFamily="18" charset="0"/>
              </a:rPr>
            </a:br>
            <a:endParaRPr lang="en-SG" sz="7200" dirty="0"/>
          </a:p>
        </p:txBody>
      </p:sp>
      <p:sp>
        <p:nvSpPr>
          <p:cNvPr id="3" name="Subtitle 2">
            <a:extLst>
              <a:ext uri="{FF2B5EF4-FFF2-40B4-BE49-F238E27FC236}">
                <a16:creationId xmlns:a16="http://schemas.microsoft.com/office/drawing/2014/main" id="{269A5D1C-3CB8-4583-8D01-48EA94361541}"/>
              </a:ext>
            </a:extLst>
          </p:cNvPr>
          <p:cNvSpPr>
            <a:spLocks noGrp="1"/>
          </p:cNvSpPr>
          <p:nvPr>
            <p:ph type="subTitle" idx="1"/>
          </p:nvPr>
        </p:nvSpPr>
        <p:spPr>
          <a:xfrm>
            <a:off x="493159" y="1058240"/>
            <a:ext cx="10387173" cy="5661060"/>
          </a:xfrm>
        </p:spPr>
        <p:txBody>
          <a:bodyPr>
            <a:noAutofit/>
          </a:bodyPr>
          <a:lstStyle/>
          <a:p>
            <a:pPr marL="285750" indent="-285750"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Classical antiquity (8th century B.C. to 5th century A.D.) </a:t>
            </a:r>
          </a:p>
          <a:p>
            <a:pPr marL="285750" indent="-285750"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Byzantine art (5th to 15th centuries)</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Romanesque art (10th to 13th centuries)</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Gothic art (12th to 15th centuries)</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Renaissance (13th to 16th centuries)</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Baroque (end of 16th to mid-18th centuries) </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Rococo (first half of 18th century)</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Classicism (17th - the beginning of 19th century)</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Romanticism (second half of 18th - first half of 19th century) </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n-SG" sz="105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n-SG"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1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5E323AD-F5EF-426C-A904-2ED1924D8EE3}"/>
              </a:ext>
            </a:extLst>
          </p:cNvPr>
          <p:cNvSpPr>
            <a:spLocks noGrp="1"/>
          </p:cNvSpPr>
          <p:nvPr>
            <p:ph type="subTitle" idx="1"/>
          </p:nvPr>
        </p:nvSpPr>
        <p:spPr>
          <a:xfrm>
            <a:off x="678094" y="985616"/>
            <a:ext cx="10017303" cy="4886768"/>
          </a:xfrm>
        </p:spPr>
        <p:txBody>
          <a:bodyPr>
            <a:normAutofit fontScale="92500" lnSpcReduction="20000"/>
          </a:bodyPr>
          <a:lstStyle/>
          <a:p>
            <a:pPr marL="285750" indent="-285750" algn="just">
              <a:buFont typeface="Arial" panose="020B0604020202020204" pitchFamily="34" charset="0"/>
              <a:buChar char="•"/>
            </a:pPr>
            <a:r>
              <a:rPr lang="en-IN" sz="2000">
                <a:effectLst/>
                <a:latin typeface="Times New Roman" panose="02020603050405020304" pitchFamily="18" charset="0"/>
                <a:ea typeface="Calibri" panose="020F0502020204030204" pitchFamily="34" charset="0"/>
                <a:cs typeface="Times New Roman" panose="02020603050405020304" pitchFamily="18" charset="0"/>
              </a:rPr>
              <a:t>Impressionism (the 1860s – beg. of 20th century)</a:t>
            </a:r>
            <a:endParaRPr lang="en-SG" sz="20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2000">
                <a:effectLst/>
                <a:latin typeface="Times New Roman" panose="02020603050405020304" pitchFamily="18" charset="0"/>
                <a:ea typeface="Calibri" panose="020F0502020204030204" pitchFamily="34" charset="0"/>
                <a:cs typeface="Times New Roman" panose="02020603050405020304" pitchFamily="18" charset="0"/>
              </a:rPr>
              <a:t>Symbolism (end of 19th – beg. of 20th centuries)</a:t>
            </a:r>
            <a:endParaRPr lang="en-SG" sz="20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2000">
                <a:effectLst/>
                <a:latin typeface="Times New Roman" panose="02020603050405020304" pitchFamily="18" charset="0"/>
                <a:ea typeface="Calibri" panose="020F0502020204030204" pitchFamily="34" charset="0"/>
              </a:rPr>
              <a:t>Modern art (end of 19th – beg. of 20th centuries)</a:t>
            </a:r>
            <a:r>
              <a:rPr lang="en-IN" sz="2000">
                <a:effectLst/>
                <a:latin typeface="Times New Roman" panose="02020603050405020304" pitchFamily="18" charset="0"/>
                <a:ea typeface="Calibri" panose="020F0502020204030204" pitchFamily="34" charset="0"/>
                <a:cs typeface="Times New Roman" panose="02020603050405020304" pitchFamily="18" charset="0"/>
              </a:rPr>
              <a:t> Cubism (beg. of the 20th century)</a:t>
            </a:r>
            <a:endParaRPr lang="en-SG" sz="20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2000">
                <a:effectLst/>
                <a:latin typeface="Times New Roman" panose="02020603050405020304" pitchFamily="18" charset="0"/>
                <a:ea typeface="Calibri" panose="020F0502020204030204" pitchFamily="34" charset="0"/>
                <a:cs typeface="Times New Roman" panose="02020603050405020304" pitchFamily="18" charset="0"/>
              </a:rPr>
              <a:t>Expressionism (beg. of the 20th century)</a:t>
            </a:r>
            <a:endParaRPr lang="en-SG" sz="20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2000">
                <a:effectLst/>
                <a:latin typeface="Times New Roman" panose="02020603050405020304" pitchFamily="18" charset="0"/>
                <a:ea typeface="Calibri" panose="020F0502020204030204" pitchFamily="34" charset="0"/>
                <a:cs typeface="Times New Roman" panose="02020603050405020304" pitchFamily="18" charset="0"/>
              </a:rPr>
              <a:t>Futurism (beg. of the 20th century)</a:t>
            </a:r>
            <a:endParaRPr lang="en-SG" sz="20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2000">
                <a:effectLst/>
                <a:latin typeface="Times New Roman" panose="02020603050405020304" pitchFamily="18" charset="0"/>
                <a:ea typeface="Calibri" panose="020F0502020204030204" pitchFamily="34" charset="0"/>
                <a:cs typeface="Times New Roman" panose="02020603050405020304" pitchFamily="18" charset="0"/>
              </a:rPr>
              <a:t>Surrealism (early 20th century)</a:t>
            </a:r>
            <a:endParaRPr lang="en-SG" sz="20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2000">
                <a:effectLst/>
                <a:latin typeface="Times New Roman" panose="02020603050405020304" pitchFamily="18" charset="0"/>
                <a:ea typeface="Calibri" panose="020F0502020204030204" pitchFamily="34" charset="0"/>
                <a:cs typeface="Times New Roman" panose="02020603050405020304" pitchFamily="18" charset="0"/>
              </a:rPr>
              <a:t>Minimalism (second half of 20th century)</a:t>
            </a:r>
            <a:endParaRPr lang="en-SG" sz="2000">
              <a:effectLst/>
              <a:latin typeface="Calibri" panose="020F0502020204030204" pitchFamily="34" charset="0"/>
              <a:ea typeface="Calibri" panose="020F0502020204030204" pitchFamily="34" charset="0"/>
              <a:cs typeface="Times New Roman" panose="02020603050405020304" pitchFamily="18" charset="0"/>
            </a:endParaRPr>
          </a:p>
          <a:p>
            <a:endParaRPr lang="en-SG" sz="2000" dirty="0"/>
          </a:p>
        </p:txBody>
      </p:sp>
    </p:spTree>
    <p:extLst>
      <p:ext uri="{BB962C8B-B14F-4D97-AF65-F5344CB8AC3E}">
        <p14:creationId xmlns:p14="http://schemas.microsoft.com/office/powerpoint/2010/main" val="2238398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1340B9-BB7F-4DB9-8502-3DFF7B97BE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99334" y="1365910"/>
            <a:ext cx="3873358" cy="3180958"/>
          </a:xfrm>
          <a:prstGeom prst="rect">
            <a:avLst/>
          </a:prstGeom>
          <a:noFill/>
          <a:ln>
            <a:noFill/>
          </a:ln>
        </p:spPr>
      </p:pic>
      <p:pic>
        <p:nvPicPr>
          <p:cNvPr id="5" name="Picture 4">
            <a:extLst>
              <a:ext uri="{FF2B5EF4-FFF2-40B4-BE49-F238E27FC236}">
                <a16:creationId xmlns:a16="http://schemas.microsoft.com/office/drawing/2014/main" id="{41719419-8C8D-4F16-A156-856F47A794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94687" y="1365910"/>
            <a:ext cx="4085646" cy="3180958"/>
          </a:xfrm>
          <a:prstGeom prst="rect">
            <a:avLst/>
          </a:prstGeom>
          <a:noFill/>
          <a:ln>
            <a:noFill/>
          </a:ln>
        </p:spPr>
      </p:pic>
      <p:sp>
        <p:nvSpPr>
          <p:cNvPr id="7" name="TextBox 6">
            <a:extLst>
              <a:ext uri="{FF2B5EF4-FFF2-40B4-BE49-F238E27FC236}">
                <a16:creationId xmlns:a16="http://schemas.microsoft.com/office/drawing/2014/main" id="{E2555434-4909-42CC-969D-3B33365D6994}"/>
              </a:ext>
            </a:extLst>
          </p:cNvPr>
          <p:cNvSpPr txBox="1"/>
          <p:nvPr/>
        </p:nvSpPr>
        <p:spPr>
          <a:xfrm>
            <a:off x="-115585" y="5253921"/>
            <a:ext cx="6097712" cy="374077"/>
          </a:xfrm>
          <a:prstGeom prst="rect">
            <a:avLst/>
          </a:prstGeom>
          <a:noFill/>
        </p:spPr>
        <p:txBody>
          <a:bodyPr wrap="square">
            <a:spAutoFit/>
          </a:bodyPr>
          <a:lstStyle/>
          <a:p>
            <a:pPr indent="457200"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Image 1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“Oath of the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Horatii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Example of Classicism</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45B02F6-A9C9-4B06-A0BF-61FC374E06E8}"/>
              </a:ext>
            </a:extLst>
          </p:cNvPr>
          <p:cNvSpPr txBox="1"/>
          <p:nvPr/>
        </p:nvSpPr>
        <p:spPr>
          <a:xfrm>
            <a:off x="5442735" y="5253921"/>
            <a:ext cx="6200454" cy="670440"/>
          </a:xfrm>
          <a:prstGeom prst="rect">
            <a:avLst/>
          </a:prstGeom>
          <a:noFill/>
        </p:spPr>
        <p:txBody>
          <a:bodyPr wrap="square">
            <a:spAutoFit/>
          </a:bodyPr>
          <a:lstStyle/>
          <a:p>
            <a:pPr indent="457200"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Image 2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Bar at the Folies-Bergère”, Example of Impressionism</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897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CFF6-7BAE-4021-A857-D182B109CC51}"/>
              </a:ext>
            </a:extLst>
          </p:cNvPr>
          <p:cNvSpPr>
            <a:spLocks noGrp="1"/>
          </p:cNvSpPr>
          <p:nvPr>
            <p:ph type="ctrTitle"/>
          </p:nvPr>
        </p:nvSpPr>
        <p:spPr>
          <a:xfrm>
            <a:off x="1864040" y="1210944"/>
            <a:ext cx="8142989" cy="1571945"/>
          </a:xfrm>
        </p:spPr>
        <p:txBody>
          <a:bodyPr>
            <a:normAutofit fontScale="90000"/>
          </a:bodyPr>
          <a:lstStyle/>
          <a:p>
            <a:r>
              <a:rPr lang="en-IN" sz="4800" b="1" dirty="0">
                <a:effectLst/>
                <a:latin typeface="Times New Roman" panose="02020603050405020304" pitchFamily="18" charset="0"/>
                <a:ea typeface="Calibri" panose="020F0502020204030204" pitchFamily="34" charset="0"/>
                <a:cs typeface="Times New Roman" panose="02020603050405020304" pitchFamily="18" charset="0"/>
              </a:rPr>
              <a:t>Data Overview</a:t>
            </a:r>
            <a:br>
              <a:rPr lang="en-SG" sz="4800" dirty="0">
                <a:effectLst/>
                <a:latin typeface="Calibri" panose="020F0502020204030204" pitchFamily="34" charset="0"/>
                <a:ea typeface="Calibri" panose="020F0502020204030204" pitchFamily="34" charset="0"/>
                <a:cs typeface="Times New Roman" panose="02020603050405020304" pitchFamily="18" charset="0"/>
              </a:rPr>
            </a:br>
            <a:endParaRPr lang="en-SG" sz="13800" dirty="0"/>
          </a:p>
        </p:txBody>
      </p:sp>
      <p:pic>
        <p:nvPicPr>
          <p:cNvPr id="4" name="Picture 3">
            <a:extLst>
              <a:ext uri="{FF2B5EF4-FFF2-40B4-BE49-F238E27FC236}">
                <a16:creationId xmlns:a16="http://schemas.microsoft.com/office/drawing/2014/main" id="{30B1D585-3BD5-4077-AE47-67E3ABCC157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93163" y="1210944"/>
            <a:ext cx="6605674" cy="4035175"/>
          </a:xfrm>
          <a:prstGeom prst="rect">
            <a:avLst/>
          </a:prstGeom>
          <a:noFill/>
          <a:ln>
            <a:noFill/>
          </a:ln>
        </p:spPr>
      </p:pic>
      <p:sp>
        <p:nvSpPr>
          <p:cNvPr id="6" name="TextBox 5">
            <a:extLst>
              <a:ext uri="{FF2B5EF4-FFF2-40B4-BE49-F238E27FC236}">
                <a16:creationId xmlns:a16="http://schemas.microsoft.com/office/drawing/2014/main" id="{07D1F378-9774-4295-ADAE-F369C4B92877}"/>
              </a:ext>
            </a:extLst>
          </p:cNvPr>
          <p:cNvSpPr txBox="1"/>
          <p:nvPr/>
        </p:nvSpPr>
        <p:spPr>
          <a:xfrm>
            <a:off x="3250486" y="5685396"/>
            <a:ext cx="6097712"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Approximately 8,500 paintings were placed under one category. </a:t>
            </a:r>
            <a:endParaRPr lang="en-SG" dirty="0"/>
          </a:p>
        </p:txBody>
      </p:sp>
    </p:spTree>
    <p:extLst>
      <p:ext uri="{BB962C8B-B14F-4D97-AF65-F5344CB8AC3E}">
        <p14:creationId xmlns:p14="http://schemas.microsoft.com/office/powerpoint/2010/main" val="3913289226"/>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docProps/app.xml><?xml version="1.0" encoding="utf-8"?>
<Properties xmlns="http://schemas.openxmlformats.org/officeDocument/2006/extended-properties" xmlns:vt="http://schemas.openxmlformats.org/officeDocument/2006/docPropsVTypes">
  <TotalTime>208</TotalTime>
  <Words>1867</Words>
  <Application>Microsoft Office PowerPoint</Application>
  <PresentationFormat>Widescreen</PresentationFormat>
  <Paragraphs>80</Paragraphs>
  <Slides>23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Avenir Next LT Pro</vt:lpstr>
      <vt:lpstr>Calibri</vt:lpstr>
      <vt:lpstr>Modern Love</vt:lpstr>
      <vt:lpstr>Times New Roman</vt:lpstr>
      <vt:lpstr>BohemianVTI</vt:lpstr>
      <vt:lpstr>Image Classification of Artworks based on their Creation Date</vt:lpstr>
      <vt:lpstr>PowerPoint Presentation</vt:lpstr>
      <vt:lpstr>Abstract </vt:lpstr>
      <vt:lpstr>Introduction</vt:lpstr>
      <vt:lpstr>PowerPoint Presentation</vt:lpstr>
      <vt:lpstr>Classifying Works of Art from a Historical Standpoint </vt:lpstr>
      <vt:lpstr>PowerPoint Presentation</vt:lpstr>
      <vt:lpstr>PowerPoint Presentation</vt:lpstr>
      <vt:lpstr>Data Overview </vt:lpstr>
      <vt:lpstr>PowerPoint Presentation</vt:lpstr>
      <vt:lpstr>Pre-processing Metadata </vt:lpstr>
      <vt:lpstr>Neural Networks for Image Classification</vt:lpstr>
      <vt:lpstr>Deep Learning with Convolutional Neural Networks </vt:lpstr>
      <vt:lpstr>Deep Learning Frameworks </vt:lpstr>
      <vt:lpstr>Implementation and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of Artworks based on their Creation Date</dc:title>
  <dc:creator>ABHAY CHAUDHARY 19BCE7290</dc:creator>
  <cp:lastModifiedBy>ABHAY CHAUDHARY</cp:lastModifiedBy>
  <cp:revision>5</cp:revision>
  <dcterms:created xsi:type="dcterms:W3CDTF">2020-11-29T05:33:42Z</dcterms:created>
  <dcterms:modified xsi:type="dcterms:W3CDTF">2020-12-23T04:48:45Z</dcterms:modified>
</cp:coreProperties>
</file>